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9" r:id="rId4"/>
    <p:sldId id="261" r:id="rId5"/>
    <p:sldId id="287" r:id="rId6"/>
    <p:sldId id="275" r:id="rId7"/>
    <p:sldId id="286" r:id="rId8"/>
    <p:sldId id="262" r:id="rId9"/>
    <p:sldId id="290" r:id="rId10"/>
    <p:sldId id="289" r:id="rId11"/>
    <p:sldId id="284" r:id="rId12"/>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6991"/>
    <a:srgbClr val="B6BBC2"/>
    <a:srgbClr val="DCDFE2"/>
    <a:srgbClr val="183D67"/>
    <a:srgbClr val="132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561" autoAdjust="0"/>
  </p:normalViewPr>
  <p:slideViewPr>
    <p:cSldViewPr snapToGrid="0">
      <p:cViewPr varScale="1">
        <p:scale>
          <a:sx n="108" d="100"/>
          <a:sy n="108" d="100"/>
        </p:scale>
        <p:origin x="714" y="102"/>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F2073-AED2-406A-932A-1B59E2F5E2BE}" type="datetimeFigureOut">
              <a:rPr lang="zh-CN" altLang="en-US" smtClean="0"/>
              <a:t>2018/12/14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343F2-2C55-42C0-9695-3B9066998FE4}" type="slidenum">
              <a:rPr lang="zh-CN" altLang="en-US" smtClean="0"/>
              <a:t>‹#›</a:t>
            </a:fld>
            <a:endParaRPr lang="zh-CN" altLang="en-US"/>
          </a:p>
        </p:txBody>
      </p:sp>
    </p:spTree>
    <p:extLst>
      <p:ext uri="{BB962C8B-B14F-4D97-AF65-F5344CB8AC3E}">
        <p14:creationId xmlns:p14="http://schemas.microsoft.com/office/powerpoint/2010/main" val="81047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AE343F2-2C55-42C0-9695-3B9066998FE4}" type="slidenum">
              <a:rPr lang="zh-CN" altLang="en-US" smtClean="0"/>
              <a:t>6</a:t>
            </a:fld>
            <a:endParaRPr lang="zh-CN" altLang="en-US"/>
          </a:p>
        </p:txBody>
      </p:sp>
    </p:spTree>
    <p:extLst>
      <p:ext uri="{BB962C8B-B14F-4D97-AF65-F5344CB8AC3E}">
        <p14:creationId xmlns:p14="http://schemas.microsoft.com/office/powerpoint/2010/main" val="1871836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19393CE0-6944-42F0-BD96-FCD74F48FD7B}" type="datetimeFigureOut">
              <a:rPr lang="zh-CN" altLang="en-US"/>
              <a:t>2018/12/14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3F3358D-4F02-4B89-8038-9A2E3AE7FFE0}"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E14A7D8-0639-4F38-886F-18F6A6E8B2F6}" type="datetimeFigureOut">
              <a:rPr lang="zh-CN" altLang="en-US"/>
              <a:t>2018/12/14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B9C8FD4-6137-40E2-A093-915B3ACE7DEA}"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2283334D-AF10-4E51-92D5-DE9552D5FA4A}" type="datetimeFigureOut">
              <a:rPr lang="zh-CN" altLang="en-US"/>
              <a:t>2018/12/14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FB045F8-43F1-4578-BF87-488FF41F12E3}"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37D4B43-B0C9-4B55-B38D-35185D53E677}" type="datetimeFigureOut">
              <a:rPr lang="zh-CN" altLang="en-US"/>
              <a:t>2018/12/14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A278BC8-E021-45D5-9E1B-6DE19516B38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DA1C3521-9446-46E8-AD0E-064D2C4EE82E}" type="datetimeFigureOut">
              <a:rPr lang="zh-CN" altLang="en-US"/>
              <a:t>2018/12/14</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8FDBEA39-72CA-45AD-AECF-ADD0ACB3773A}"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8E8246E-2DB3-4B46-9252-97906552793C}" type="datetimeFigureOut">
              <a:rPr lang="zh-CN" altLang="en-US"/>
              <a:t>2018/12/14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7706417C-7E7A-4190-BEB9-EB44339CF59E}"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BAB975A3-303C-4D66-8829-05354E4A5A39}" type="datetimeFigureOut">
              <a:rPr lang="zh-CN" altLang="en-US"/>
              <a:t>2018/12/14</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872895A8-8548-4907-8E76-23DB3C6864E5}"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CEDD2C97-ACC3-40FA-807B-029433C01C7E}" type="datetimeFigureOut">
              <a:rPr lang="zh-CN" altLang="en-US"/>
              <a:t>2018/12/14</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12F3D30-48ED-476A-A115-24D4A64301F3}"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1E14A49-419B-47F6-964D-398F3FF2155B}" type="datetimeFigureOut">
              <a:rPr lang="zh-CN" altLang="en-US"/>
              <a:t>2018/12/14</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D1219609-7F21-47C5-9E60-23924740A594}"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BA7F3DF-15B4-4843-995C-46B5B2D9961D}" type="datetimeFigureOut">
              <a:rPr lang="zh-CN" altLang="en-US"/>
              <a:t>2018/12/14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AE06BC3-8462-4D84-8BCE-E18B7A62AA0C}"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CDE6F47C-9429-40D6-8E64-34CFCD3F086E}" type="datetimeFigureOut">
              <a:rPr lang="zh-CN" altLang="en-US"/>
              <a:t>2018/12/14</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FB7A13-743A-49F9-9E38-C3B9AAC185D1}"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smtClean="0">
                <a:solidFill>
                  <a:srgbClr val="898989"/>
                </a:solidFill>
              </a:defRPr>
            </a:lvl1pPr>
          </a:lstStyle>
          <a:p>
            <a:pPr>
              <a:defRPr/>
            </a:pPr>
            <a:fld id="{85DE7405-BAEE-4BA3-9197-B45260B401DC}" type="datetimeFigureOut">
              <a:rPr lang="zh-CN" altLang="en-US"/>
              <a:t>2018/12/14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smtClean="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46F8ED80-8CB5-4192-8C77-3000C76A3412}"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矩形 16"/>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a:p>
        </p:txBody>
      </p:sp>
      <p:sp>
        <p:nvSpPr>
          <p:cNvPr id="3075"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64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a:p>
        </p:txBody>
      </p:sp>
      <p:sp>
        <p:nvSpPr>
          <p:cNvPr id="3079"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072" name="矩形 19"/>
          <p:cNvSpPr>
            <a:spLocks noChangeArrowheads="1"/>
          </p:cNvSpPr>
          <p:nvPr/>
        </p:nvSpPr>
        <p:spPr bwMode="auto">
          <a:xfrm>
            <a:off x="3927476" y="1344614"/>
            <a:ext cx="4310063" cy="1892300"/>
          </a:xfrm>
          <a:prstGeom prst="rect">
            <a:avLst/>
          </a:prstGeom>
          <a:noFill/>
          <a:ln w="12700">
            <a:solidFill>
              <a:schemeClr val="bg1">
                <a:alpha val="50195"/>
              </a:schemeClr>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776147" y="3412706"/>
            <a:ext cx="46698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defRPr/>
            </a:pPr>
            <a:r>
              <a:rPr lang="en-US" sz="2000" b="1" dirty="0">
                <a:solidFill>
                  <a:schemeClr val="bg1"/>
                </a:solidFill>
                <a:effectLst>
                  <a:outerShdw blurRad="38100" dist="38100" dir="2700000" algn="tl">
                    <a:srgbClr val="C0C0C0"/>
                  </a:outerShdw>
                </a:effectLst>
                <a:latin typeface="Arial" panose="020B0604020202020204" pitchFamily="34" charset="0"/>
              </a:rPr>
              <a:t>Project implementation management</a:t>
            </a:r>
          </a:p>
          <a:p>
            <a:pPr algn="ctr" eaLnBrk="1" hangingPunct="1">
              <a:defRPr/>
            </a:pPr>
            <a:r>
              <a:rPr lang="en-US" sz="2000" b="1" dirty="0">
                <a:solidFill>
                  <a:schemeClr val="bg1"/>
                </a:solidFill>
                <a:effectLst>
                  <a:outerShdw blurRad="38100" dist="38100" dir="2700000" algn="tl">
                    <a:srgbClr val="C0C0C0"/>
                  </a:outerShdw>
                </a:effectLst>
                <a:latin typeface="Arial" panose="020B0604020202020204" pitchFamily="34" charset="0"/>
              </a:rPr>
              <a:t> system based on Restful API</a:t>
            </a:r>
            <a:endParaRPr lang="zh-CN" altLang="en-US" sz="1600" dirty="0">
              <a:solidFill>
                <a:schemeClr val="bg1"/>
              </a:solidFill>
              <a:effectLst>
                <a:outerShdw blurRad="38100" dist="38100" dir="2700000" algn="tl">
                  <a:srgbClr val="C0C0C0"/>
                </a:outerShdw>
              </a:effectLst>
            </a:endParaRPr>
          </a:p>
        </p:txBody>
      </p:sp>
      <p:cxnSp>
        <p:nvCxnSpPr>
          <p:cNvPr id="3086" name="直接连接符 23"/>
          <p:cNvCxnSpPr>
            <a:cxnSpLocks noChangeShapeType="1"/>
          </p:cNvCxnSpPr>
          <p:nvPr/>
        </p:nvCxnSpPr>
        <p:spPr bwMode="auto">
          <a:xfrm>
            <a:off x="3927475" y="4516438"/>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5968782" y="4651395"/>
            <a:ext cx="25291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zh-CN" sz="1200" dirty="0">
                <a:solidFill>
                  <a:schemeClr val="bg1"/>
                </a:solidFill>
                <a:latin typeface="Arial" panose="020B0604020202020204" pitchFamily="34" charset="0"/>
                <a:cs typeface="Arial" panose="020B0604020202020204" pitchFamily="34" charset="0"/>
              </a:rPr>
              <a:t>1617203205   </a:t>
            </a:r>
            <a:r>
              <a:rPr lang="zh-CN" altLang="en-US" sz="1200" dirty="0">
                <a:solidFill>
                  <a:schemeClr val="bg1"/>
                </a:solidFill>
                <a:latin typeface="Arial" panose="020B0604020202020204" pitchFamily="34" charset="0"/>
                <a:cs typeface="Arial" panose="020B0604020202020204" pitchFamily="34" charset="0"/>
              </a:rPr>
              <a:t>软件  </a:t>
            </a:r>
            <a:r>
              <a:rPr lang="en-US" altLang="zh-CN" sz="1200" dirty="0">
                <a:solidFill>
                  <a:schemeClr val="bg1"/>
                </a:solidFill>
                <a:latin typeface="Arial" panose="020B0604020202020204" pitchFamily="34" charset="0"/>
                <a:cs typeface="Arial" panose="020B0604020202020204" pitchFamily="34" charset="0"/>
              </a:rPr>
              <a:t>162 </a:t>
            </a:r>
            <a:r>
              <a:rPr lang="zh-CN" altLang="en-US" sz="1200" dirty="0">
                <a:solidFill>
                  <a:schemeClr val="bg1"/>
                </a:solidFill>
                <a:latin typeface="Arial" panose="020B0604020202020204" pitchFamily="34" charset="0"/>
                <a:cs typeface="Arial" panose="020B0604020202020204" pitchFamily="34" charset="0"/>
              </a:rPr>
              <a:t>陈小洋</a:t>
            </a:r>
            <a:r>
              <a:rPr lang="en-US" altLang="zh-CN" sz="1200" dirty="0">
                <a:solidFill>
                  <a:schemeClr val="bg1"/>
                </a:solidFill>
                <a:latin typeface="Arial" panose="020B0604020202020204" pitchFamily="34" charset="0"/>
                <a:cs typeface="Arial" panose="020B0604020202020204" pitchFamily="34" charset="0"/>
              </a:rPr>
              <a:t> </a:t>
            </a:r>
            <a:endParaRPr lang="zh-CN" altLang="en-US" sz="1200" dirty="0">
              <a:solidFill>
                <a:schemeClr val="bg1"/>
              </a:solidFill>
            </a:endParaRPr>
          </a:p>
        </p:txBody>
      </p:sp>
      <p:pic>
        <p:nvPicPr>
          <p:cNvPr id="3088" name="图片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3" name="TextBox 22"/>
          <p:cNvSpPr txBox="1"/>
          <p:nvPr/>
        </p:nvSpPr>
        <p:spPr>
          <a:xfrm>
            <a:off x="4248150" y="1811055"/>
            <a:ext cx="3746500" cy="1077218"/>
          </a:xfrm>
          <a:prstGeom prst="rect">
            <a:avLst/>
          </a:prstGeom>
          <a:noFill/>
        </p:spPr>
        <p:txBody>
          <a:bodyPr wrap="square" rtlCol="0">
            <a:spAutoFit/>
          </a:bodyPr>
          <a:lstStyle/>
          <a:p>
            <a:r>
              <a:rPr lang="zh-CN" altLang="en-US" sz="3200" dirty="0">
                <a:solidFill>
                  <a:srgbClr val="00B0F0"/>
                </a:solidFill>
              </a:rPr>
              <a:t>基于</a:t>
            </a:r>
            <a:r>
              <a:rPr lang="en-US" altLang="zh-CN" sz="3200" dirty="0">
                <a:solidFill>
                  <a:srgbClr val="00B0F0"/>
                </a:solidFill>
              </a:rPr>
              <a:t>Restful API</a:t>
            </a:r>
            <a:r>
              <a:rPr lang="zh-CN" altLang="en-US" sz="3200" dirty="0">
                <a:solidFill>
                  <a:srgbClr val="00B0F0"/>
                </a:solidFill>
              </a:rPr>
              <a:t>的项目实施管理系统</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500" fill="hold"/>
                                        <p:tgtEl>
                                          <p:spTgt spid="3075"/>
                                        </p:tgtEl>
                                        <p:attrNameLst>
                                          <p:attrName>ppt_w</p:attrName>
                                        </p:attrNameLst>
                                      </p:cBhvr>
                                      <p:tavLst>
                                        <p:tav tm="0">
                                          <p:val>
                                            <p:fltVal val="0"/>
                                          </p:val>
                                        </p:tav>
                                        <p:tav tm="100000">
                                          <p:val>
                                            <p:strVal val="#ppt_w"/>
                                          </p:val>
                                        </p:tav>
                                      </p:tavLst>
                                    </p:anim>
                                    <p:anim calcmode="lin" valueType="num">
                                      <p:cBhvr>
                                        <p:cTn id="14" dur="500" fill="hold"/>
                                        <p:tgtEl>
                                          <p:spTgt spid="3075"/>
                                        </p:tgtEl>
                                        <p:attrNameLst>
                                          <p:attrName>ppt_h</p:attrName>
                                        </p:attrNameLst>
                                      </p:cBhvr>
                                      <p:tavLst>
                                        <p:tav tm="0">
                                          <p:val>
                                            <p:fltVal val="0"/>
                                          </p:val>
                                        </p:tav>
                                        <p:tav tm="100000">
                                          <p:val>
                                            <p:strVal val="#ppt_h"/>
                                          </p:val>
                                        </p:tav>
                                      </p:tavLst>
                                    </p:anim>
                                    <p:anim calcmode="lin" valueType="num">
                                      <p:cBhvr>
                                        <p:cTn id="15" dur="500" fill="hold"/>
                                        <p:tgtEl>
                                          <p:spTgt spid="3075"/>
                                        </p:tgtEl>
                                        <p:attrNameLst>
                                          <p:attrName>ppt_x</p:attrName>
                                        </p:attrNameLst>
                                      </p:cBhvr>
                                      <p:tavLst>
                                        <p:tav tm="0">
                                          <p:val>
                                            <p:fltVal val="0.5"/>
                                          </p:val>
                                        </p:tav>
                                        <p:tav tm="100000">
                                          <p:val>
                                            <p:strVal val="#ppt_x"/>
                                          </p:val>
                                        </p:tav>
                                      </p:tavLst>
                                    </p:anim>
                                    <p:anim calcmode="lin" valueType="num">
                                      <p:cBhvr>
                                        <p:cTn id="16" dur="5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500" fill="hold"/>
                                        <p:tgtEl>
                                          <p:spTgt spid="3090"/>
                                        </p:tgtEl>
                                        <p:attrNameLst>
                                          <p:attrName>ppt_w</p:attrName>
                                        </p:attrNameLst>
                                      </p:cBhvr>
                                      <p:tavLst>
                                        <p:tav tm="0">
                                          <p:val>
                                            <p:fltVal val="0"/>
                                          </p:val>
                                        </p:tav>
                                        <p:tav tm="100000">
                                          <p:val>
                                            <p:strVal val="#ppt_w"/>
                                          </p:val>
                                        </p:tav>
                                      </p:tavLst>
                                    </p:anim>
                                    <p:anim calcmode="lin" valueType="num">
                                      <p:cBhvr>
                                        <p:cTn id="20" dur="500" fill="hold"/>
                                        <p:tgtEl>
                                          <p:spTgt spid="3090"/>
                                        </p:tgtEl>
                                        <p:attrNameLst>
                                          <p:attrName>ppt_h</p:attrName>
                                        </p:attrNameLst>
                                      </p:cBhvr>
                                      <p:tavLst>
                                        <p:tav tm="0">
                                          <p:val>
                                            <p:fltVal val="0"/>
                                          </p:val>
                                        </p:tav>
                                        <p:tav tm="100000">
                                          <p:val>
                                            <p:strVal val="#ppt_h"/>
                                          </p:val>
                                        </p:tav>
                                      </p:tavLst>
                                    </p:anim>
                                    <p:anim calcmode="lin" valueType="num">
                                      <p:cBhvr>
                                        <p:cTn id="21" dur="500" fill="hold"/>
                                        <p:tgtEl>
                                          <p:spTgt spid="3090"/>
                                        </p:tgtEl>
                                        <p:attrNameLst>
                                          <p:attrName>ppt_x</p:attrName>
                                        </p:attrNameLst>
                                      </p:cBhvr>
                                      <p:tavLst>
                                        <p:tav tm="0">
                                          <p:val>
                                            <p:fltVal val="0.5"/>
                                          </p:val>
                                        </p:tav>
                                        <p:tav tm="100000">
                                          <p:val>
                                            <p:strVal val="#ppt_x"/>
                                          </p:val>
                                        </p:tav>
                                      </p:tavLst>
                                    </p:anim>
                                    <p:anim calcmode="lin" valueType="num">
                                      <p:cBhvr>
                                        <p:cTn id="22" dur="5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500" fill="hold"/>
                                        <p:tgtEl>
                                          <p:spTgt spid="3080"/>
                                        </p:tgtEl>
                                        <p:attrNameLst>
                                          <p:attrName>ppt_w</p:attrName>
                                        </p:attrNameLst>
                                      </p:cBhvr>
                                      <p:tavLst>
                                        <p:tav tm="0">
                                          <p:val>
                                            <p:fltVal val="0"/>
                                          </p:val>
                                        </p:tav>
                                        <p:tav tm="100000">
                                          <p:val>
                                            <p:strVal val="#ppt_w"/>
                                          </p:val>
                                        </p:tav>
                                      </p:tavLst>
                                    </p:anim>
                                    <p:anim calcmode="lin" valueType="num">
                                      <p:cBhvr>
                                        <p:cTn id="26" dur="500" fill="hold"/>
                                        <p:tgtEl>
                                          <p:spTgt spid="3080"/>
                                        </p:tgtEl>
                                        <p:attrNameLst>
                                          <p:attrName>ppt_h</p:attrName>
                                        </p:attrNameLst>
                                      </p:cBhvr>
                                      <p:tavLst>
                                        <p:tav tm="0">
                                          <p:val>
                                            <p:fltVal val="0"/>
                                          </p:val>
                                        </p:tav>
                                        <p:tav tm="100000">
                                          <p:val>
                                            <p:strVal val="#ppt_h"/>
                                          </p:val>
                                        </p:tav>
                                      </p:tavLst>
                                    </p:anim>
                                    <p:anim calcmode="lin" valueType="num">
                                      <p:cBhvr>
                                        <p:cTn id="27" dur="500" fill="hold"/>
                                        <p:tgtEl>
                                          <p:spTgt spid="3080"/>
                                        </p:tgtEl>
                                        <p:attrNameLst>
                                          <p:attrName>ppt_x</p:attrName>
                                        </p:attrNameLst>
                                      </p:cBhvr>
                                      <p:tavLst>
                                        <p:tav tm="0">
                                          <p:val>
                                            <p:fltVal val="0.5"/>
                                          </p:val>
                                        </p:tav>
                                        <p:tav tm="100000">
                                          <p:val>
                                            <p:strVal val="#ppt_x"/>
                                          </p:val>
                                        </p:tav>
                                      </p:tavLst>
                                    </p:anim>
                                    <p:anim calcmode="lin" valueType="num">
                                      <p:cBhvr>
                                        <p:cTn id="28" dur="5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500" fill="hold"/>
                                        <p:tgtEl>
                                          <p:spTgt spid="3088"/>
                                        </p:tgtEl>
                                        <p:attrNameLst>
                                          <p:attrName>ppt_w</p:attrName>
                                        </p:attrNameLst>
                                      </p:cBhvr>
                                      <p:tavLst>
                                        <p:tav tm="0">
                                          <p:val>
                                            <p:fltVal val="0"/>
                                          </p:val>
                                        </p:tav>
                                        <p:tav tm="100000">
                                          <p:val>
                                            <p:strVal val="#ppt_w"/>
                                          </p:val>
                                        </p:tav>
                                      </p:tavLst>
                                    </p:anim>
                                    <p:anim calcmode="lin" valueType="num">
                                      <p:cBhvr>
                                        <p:cTn id="32" dur="500" fill="hold"/>
                                        <p:tgtEl>
                                          <p:spTgt spid="3088"/>
                                        </p:tgtEl>
                                        <p:attrNameLst>
                                          <p:attrName>ppt_h</p:attrName>
                                        </p:attrNameLst>
                                      </p:cBhvr>
                                      <p:tavLst>
                                        <p:tav tm="0">
                                          <p:val>
                                            <p:fltVal val="0"/>
                                          </p:val>
                                        </p:tav>
                                        <p:tav tm="100000">
                                          <p:val>
                                            <p:strVal val="#ppt_h"/>
                                          </p:val>
                                        </p:tav>
                                      </p:tavLst>
                                    </p:anim>
                                    <p:anim calcmode="lin" valueType="num">
                                      <p:cBhvr>
                                        <p:cTn id="33" dur="500" fill="hold"/>
                                        <p:tgtEl>
                                          <p:spTgt spid="3088"/>
                                        </p:tgtEl>
                                        <p:attrNameLst>
                                          <p:attrName>ppt_x</p:attrName>
                                        </p:attrNameLst>
                                      </p:cBhvr>
                                      <p:tavLst>
                                        <p:tav tm="0">
                                          <p:val>
                                            <p:fltVal val="0.5"/>
                                          </p:val>
                                        </p:tav>
                                        <p:tav tm="100000">
                                          <p:val>
                                            <p:strVal val="#ppt_x"/>
                                          </p:val>
                                        </p:tav>
                                      </p:tavLst>
                                    </p:anim>
                                    <p:anim calcmode="lin" valueType="num">
                                      <p:cBhvr>
                                        <p:cTn id="34" dur="5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500" fill="hold"/>
                                        <p:tgtEl>
                                          <p:spTgt spid="3081"/>
                                        </p:tgtEl>
                                        <p:attrNameLst>
                                          <p:attrName>ppt_w</p:attrName>
                                        </p:attrNameLst>
                                      </p:cBhvr>
                                      <p:tavLst>
                                        <p:tav tm="0">
                                          <p:val>
                                            <p:fltVal val="0"/>
                                          </p:val>
                                        </p:tav>
                                        <p:tav tm="100000">
                                          <p:val>
                                            <p:strVal val="#ppt_w"/>
                                          </p:val>
                                        </p:tav>
                                      </p:tavLst>
                                    </p:anim>
                                    <p:anim calcmode="lin" valueType="num">
                                      <p:cBhvr>
                                        <p:cTn id="38" dur="500" fill="hold"/>
                                        <p:tgtEl>
                                          <p:spTgt spid="3081"/>
                                        </p:tgtEl>
                                        <p:attrNameLst>
                                          <p:attrName>ppt_h</p:attrName>
                                        </p:attrNameLst>
                                      </p:cBhvr>
                                      <p:tavLst>
                                        <p:tav tm="0">
                                          <p:val>
                                            <p:fltVal val="0"/>
                                          </p:val>
                                        </p:tav>
                                        <p:tav tm="100000">
                                          <p:val>
                                            <p:strVal val="#ppt_h"/>
                                          </p:val>
                                        </p:tav>
                                      </p:tavLst>
                                    </p:anim>
                                    <p:anim calcmode="lin" valueType="num">
                                      <p:cBhvr>
                                        <p:cTn id="39" dur="500" fill="hold"/>
                                        <p:tgtEl>
                                          <p:spTgt spid="3081"/>
                                        </p:tgtEl>
                                        <p:attrNameLst>
                                          <p:attrName>ppt_x</p:attrName>
                                        </p:attrNameLst>
                                      </p:cBhvr>
                                      <p:tavLst>
                                        <p:tav tm="0">
                                          <p:val>
                                            <p:fltVal val="0.5"/>
                                          </p:val>
                                        </p:tav>
                                        <p:tav tm="100000">
                                          <p:val>
                                            <p:strVal val="#ppt_x"/>
                                          </p:val>
                                        </p:tav>
                                      </p:tavLst>
                                    </p:anim>
                                    <p:anim calcmode="lin" valueType="num">
                                      <p:cBhvr>
                                        <p:cTn id="40" dur="5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500" fill="hold"/>
                                        <p:tgtEl>
                                          <p:spTgt spid="3091"/>
                                        </p:tgtEl>
                                        <p:attrNameLst>
                                          <p:attrName>ppt_w</p:attrName>
                                        </p:attrNameLst>
                                      </p:cBhvr>
                                      <p:tavLst>
                                        <p:tav tm="0">
                                          <p:val>
                                            <p:fltVal val="0"/>
                                          </p:val>
                                        </p:tav>
                                        <p:tav tm="100000">
                                          <p:val>
                                            <p:strVal val="#ppt_w"/>
                                          </p:val>
                                        </p:tav>
                                      </p:tavLst>
                                    </p:anim>
                                    <p:anim calcmode="lin" valueType="num">
                                      <p:cBhvr>
                                        <p:cTn id="44" dur="500" fill="hold"/>
                                        <p:tgtEl>
                                          <p:spTgt spid="3091"/>
                                        </p:tgtEl>
                                        <p:attrNameLst>
                                          <p:attrName>ppt_h</p:attrName>
                                        </p:attrNameLst>
                                      </p:cBhvr>
                                      <p:tavLst>
                                        <p:tav tm="0">
                                          <p:val>
                                            <p:fltVal val="0"/>
                                          </p:val>
                                        </p:tav>
                                        <p:tav tm="100000">
                                          <p:val>
                                            <p:strVal val="#ppt_h"/>
                                          </p:val>
                                        </p:tav>
                                      </p:tavLst>
                                    </p:anim>
                                    <p:anim calcmode="lin" valueType="num">
                                      <p:cBhvr>
                                        <p:cTn id="45" dur="500" fill="hold"/>
                                        <p:tgtEl>
                                          <p:spTgt spid="3091"/>
                                        </p:tgtEl>
                                        <p:attrNameLst>
                                          <p:attrName>ppt_x</p:attrName>
                                        </p:attrNameLst>
                                      </p:cBhvr>
                                      <p:tavLst>
                                        <p:tav tm="0">
                                          <p:val>
                                            <p:fltVal val="0.5"/>
                                          </p:val>
                                        </p:tav>
                                        <p:tav tm="100000">
                                          <p:val>
                                            <p:strVal val="#ppt_x"/>
                                          </p:val>
                                        </p:tav>
                                      </p:tavLst>
                                    </p:anim>
                                    <p:anim calcmode="lin" valueType="num">
                                      <p:cBhvr>
                                        <p:cTn id="46" dur="5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500" fill="hold"/>
                                        <p:tgtEl>
                                          <p:spTgt spid="3089"/>
                                        </p:tgtEl>
                                        <p:attrNameLst>
                                          <p:attrName>ppt_w</p:attrName>
                                        </p:attrNameLst>
                                      </p:cBhvr>
                                      <p:tavLst>
                                        <p:tav tm="0">
                                          <p:val>
                                            <p:fltVal val="0"/>
                                          </p:val>
                                        </p:tav>
                                        <p:tav tm="100000">
                                          <p:val>
                                            <p:strVal val="#ppt_w"/>
                                          </p:val>
                                        </p:tav>
                                      </p:tavLst>
                                    </p:anim>
                                    <p:anim calcmode="lin" valueType="num">
                                      <p:cBhvr>
                                        <p:cTn id="50" dur="500" fill="hold"/>
                                        <p:tgtEl>
                                          <p:spTgt spid="3089"/>
                                        </p:tgtEl>
                                        <p:attrNameLst>
                                          <p:attrName>ppt_h</p:attrName>
                                        </p:attrNameLst>
                                      </p:cBhvr>
                                      <p:tavLst>
                                        <p:tav tm="0">
                                          <p:val>
                                            <p:fltVal val="0"/>
                                          </p:val>
                                        </p:tav>
                                        <p:tav tm="100000">
                                          <p:val>
                                            <p:strVal val="#ppt_h"/>
                                          </p:val>
                                        </p:tav>
                                      </p:tavLst>
                                    </p:anim>
                                    <p:anim calcmode="lin" valueType="num">
                                      <p:cBhvr>
                                        <p:cTn id="51" dur="500" fill="hold"/>
                                        <p:tgtEl>
                                          <p:spTgt spid="3089"/>
                                        </p:tgtEl>
                                        <p:attrNameLst>
                                          <p:attrName>ppt_x</p:attrName>
                                        </p:attrNameLst>
                                      </p:cBhvr>
                                      <p:tavLst>
                                        <p:tav tm="0">
                                          <p:val>
                                            <p:fltVal val="0.5"/>
                                          </p:val>
                                        </p:tav>
                                        <p:tav tm="100000">
                                          <p:val>
                                            <p:strVal val="#ppt_x"/>
                                          </p:val>
                                        </p:tav>
                                      </p:tavLst>
                                    </p:anim>
                                    <p:anim calcmode="lin" valueType="num">
                                      <p:cBhvr>
                                        <p:cTn id="52" dur="5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500" fill="hold"/>
                                        <p:tgtEl>
                                          <p:spTgt spid="3079"/>
                                        </p:tgtEl>
                                        <p:attrNameLst>
                                          <p:attrName>ppt_w</p:attrName>
                                        </p:attrNameLst>
                                      </p:cBhvr>
                                      <p:tavLst>
                                        <p:tav tm="0">
                                          <p:val>
                                            <p:fltVal val="0"/>
                                          </p:val>
                                        </p:tav>
                                        <p:tav tm="100000">
                                          <p:val>
                                            <p:strVal val="#ppt_w"/>
                                          </p:val>
                                        </p:tav>
                                      </p:tavLst>
                                    </p:anim>
                                    <p:anim calcmode="lin" valueType="num">
                                      <p:cBhvr>
                                        <p:cTn id="56" dur="500" fill="hold"/>
                                        <p:tgtEl>
                                          <p:spTgt spid="3079"/>
                                        </p:tgtEl>
                                        <p:attrNameLst>
                                          <p:attrName>ppt_h</p:attrName>
                                        </p:attrNameLst>
                                      </p:cBhvr>
                                      <p:tavLst>
                                        <p:tav tm="0">
                                          <p:val>
                                            <p:fltVal val="0"/>
                                          </p:val>
                                        </p:tav>
                                        <p:tav tm="100000">
                                          <p:val>
                                            <p:strVal val="#ppt_h"/>
                                          </p:val>
                                        </p:tav>
                                      </p:tavLst>
                                    </p:anim>
                                    <p:anim calcmode="lin" valueType="num">
                                      <p:cBhvr>
                                        <p:cTn id="57" dur="500" fill="hold"/>
                                        <p:tgtEl>
                                          <p:spTgt spid="3079"/>
                                        </p:tgtEl>
                                        <p:attrNameLst>
                                          <p:attrName>ppt_x</p:attrName>
                                        </p:attrNameLst>
                                      </p:cBhvr>
                                      <p:tavLst>
                                        <p:tav tm="0">
                                          <p:val>
                                            <p:fltVal val="0.5"/>
                                          </p:val>
                                        </p:tav>
                                        <p:tav tm="100000">
                                          <p:val>
                                            <p:strVal val="#ppt_x"/>
                                          </p:val>
                                        </p:tav>
                                      </p:tavLst>
                                    </p:anim>
                                    <p:anim calcmode="lin" valueType="num">
                                      <p:cBhvr>
                                        <p:cTn id="58" dur="5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500"/>
                                        <p:tgtEl>
                                          <p:spTgt spid="3078"/>
                                        </p:tgtEl>
                                      </p:cBhvr>
                                    </p:animEffect>
                                  </p:childTnLst>
                                </p:cTn>
                              </p:par>
                              <p:par>
                                <p:cTn id="62" presetID="22" presetClass="entr" presetSubtype="4" fill="hold"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500"/>
                                        <p:tgtEl>
                                          <p:spTgt spid="3074"/>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500"/>
                                        <p:tgtEl>
                                          <p:spTgt spid="3076"/>
                                        </p:tgtEl>
                                      </p:cBhvr>
                                    </p:animEffect>
                                  </p:childTnLst>
                                </p:cTn>
                              </p:par>
                            </p:childTnLst>
                          </p:cTn>
                        </p:par>
                        <p:par>
                          <p:cTn id="69" fill="hold">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500"/>
                                        <p:tgtEl>
                                          <p:spTgt spid="3085"/>
                                        </p:tgtEl>
                                      </p:cBhvr>
                                    </p:animEffect>
                                  </p:childTnLst>
                                </p:cTn>
                              </p:par>
                            </p:childTnLst>
                          </p:cTn>
                        </p:par>
                        <p:par>
                          <p:cTn id="73" fill="hold">
                            <p:stCondLst>
                              <p:cond delay="565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500"/>
                                        <p:tgtEl>
                                          <p:spTgt spid="3086"/>
                                        </p:tgtEl>
                                      </p:cBhvr>
                                    </p:animEffect>
                                  </p:childTnLst>
                                </p:cTn>
                              </p:par>
                            </p:childTnLst>
                          </p:cTn>
                        </p:par>
                        <p:par>
                          <p:cTn id="77" fill="hold">
                            <p:stCondLst>
                              <p:cond delay="615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500"/>
                                        <p:tgtEl>
                                          <p:spTgt spid="3087"/>
                                        </p:tgtEl>
                                        <p:attrNameLst>
                                          <p:attrName>ppt_y</p:attrName>
                                        </p:attrNameLst>
                                      </p:cBhvr>
                                      <p:tavLst>
                                        <p:tav tm="0">
                                          <p:val>
                                            <p:strVal val="#ppt_y+#ppt_h*1.125000"/>
                                          </p:val>
                                        </p:tav>
                                        <p:tav tm="100000">
                                          <p:val>
                                            <p:strVal val="#ppt_y"/>
                                          </p:val>
                                        </p:tav>
                                      </p:tavLst>
                                    </p:anim>
                                    <p:animEffect transition="in" filter="wipe(up)">
                                      <p:cBhvr>
                                        <p:cTn id="81"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nimBg="1" autoUpdateAnimBg="0"/>
      <p:bldP spid="3077" grpId="0" animBg="1" autoUpdateAnimBg="0"/>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195" name="任意多边形 9"/>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104" name="文本框 66">
            <a:extLst>
              <a:ext uri="{FF2B5EF4-FFF2-40B4-BE49-F238E27FC236}">
                <a16:creationId xmlns:a16="http://schemas.microsoft.com/office/drawing/2014/main" id="{B626F5B9-89ED-47E2-8F78-6A3EF915FA62}"/>
              </a:ext>
            </a:extLst>
          </p:cNvPr>
          <p:cNvSpPr txBox="1">
            <a:spLocks noChangeArrowheads="1"/>
          </p:cNvSpPr>
          <p:nvPr/>
        </p:nvSpPr>
        <p:spPr bwMode="auto">
          <a:xfrm>
            <a:off x="587375" y="360660"/>
            <a:ext cx="2262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系统模块</a:t>
            </a:r>
            <a:endParaRPr lang="en-US" altLang="zh-CN" sz="2400" b="1" dirty="0">
              <a:solidFill>
                <a:schemeClr val="bg1"/>
              </a:solidFill>
              <a:latin typeface="Arial" panose="020B0604020202020204" pitchFamily="34" charset="0"/>
              <a:cs typeface="Arial" panose="020B0604020202020204" pitchFamily="34" charset="0"/>
            </a:endParaRPr>
          </a:p>
        </p:txBody>
      </p:sp>
      <p:sp>
        <p:nvSpPr>
          <p:cNvPr id="109" name="圆角矩形 43">
            <a:extLst>
              <a:ext uri="{FF2B5EF4-FFF2-40B4-BE49-F238E27FC236}">
                <a16:creationId xmlns:a16="http://schemas.microsoft.com/office/drawing/2014/main" id="{7CCAA0F5-3C57-4CCF-9B2C-041E2C3B016C}"/>
              </a:ext>
            </a:extLst>
          </p:cNvPr>
          <p:cNvSpPr>
            <a:spLocks noChangeArrowheads="1"/>
          </p:cNvSpPr>
          <p:nvPr/>
        </p:nvSpPr>
        <p:spPr bwMode="auto">
          <a:xfrm>
            <a:off x="6252515" y="1196975"/>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人员管理模块</a:t>
            </a:r>
          </a:p>
        </p:txBody>
      </p:sp>
      <p:sp>
        <p:nvSpPr>
          <p:cNvPr id="110" name="矩形 48">
            <a:extLst>
              <a:ext uri="{FF2B5EF4-FFF2-40B4-BE49-F238E27FC236}">
                <a16:creationId xmlns:a16="http://schemas.microsoft.com/office/drawing/2014/main" id="{29E470B7-0425-4BC0-A6AA-504F22E911F6}"/>
              </a:ext>
            </a:extLst>
          </p:cNvPr>
          <p:cNvSpPr>
            <a:spLocks noChangeArrowheads="1"/>
          </p:cNvSpPr>
          <p:nvPr/>
        </p:nvSpPr>
        <p:spPr bwMode="auto">
          <a:xfrm>
            <a:off x="6252515" y="1589088"/>
            <a:ext cx="5692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人员管理模块集中体现了自定义</a:t>
            </a:r>
            <a:r>
              <a:rPr lang="en-US" altLang="zh-CN" sz="1100" dirty="0" err="1">
                <a:solidFill>
                  <a:schemeClr val="bg1"/>
                </a:solidFill>
                <a:latin typeface="仿宋" panose="02010609060101010101" pitchFamily="49" charset="-122"/>
                <a:ea typeface="仿宋" panose="02010609060101010101" pitchFamily="49" charset="-122"/>
              </a:rPr>
              <a:t>TreeView</a:t>
            </a:r>
            <a:r>
              <a:rPr lang="zh-CN" altLang="en-US" sz="1100" dirty="0">
                <a:solidFill>
                  <a:schemeClr val="bg1"/>
                </a:solidFill>
                <a:latin typeface="仿宋" panose="02010609060101010101" pitchFamily="49" charset="-122"/>
                <a:ea typeface="仿宋" panose="02010609060101010101" pitchFamily="49" charset="-122"/>
              </a:rPr>
              <a:t>的特色与美观，同时结合自定义</a:t>
            </a:r>
            <a:r>
              <a:rPr lang="en-US" altLang="zh-CN" sz="1100" dirty="0">
                <a:solidFill>
                  <a:schemeClr val="bg1"/>
                </a:solidFill>
                <a:latin typeface="仿宋" panose="02010609060101010101" pitchFamily="49" charset="-122"/>
                <a:ea typeface="仿宋" panose="02010609060101010101" pitchFamily="49" charset="-122"/>
              </a:rPr>
              <a:t>MINI Window</a:t>
            </a:r>
            <a:r>
              <a:rPr lang="zh-CN" altLang="en-US" sz="1100" dirty="0">
                <a:solidFill>
                  <a:schemeClr val="bg1"/>
                </a:solidFill>
                <a:latin typeface="仿宋" panose="02010609060101010101" pitchFamily="49" charset="-122"/>
                <a:ea typeface="仿宋" panose="02010609060101010101" pitchFamily="49" charset="-122"/>
              </a:rPr>
              <a:t>实现人员信息的查看以及编辑功能</a:t>
            </a:r>
          </a:p>
        </p:txBody>
      </p:sp>
      <p:sp>
        <p:nvSpPr>
          <p:cNvPr id="111" name="圆角矩形 43">
            <a:extLst>
              <a:ext uri="{FF2B5EF4-FFF2-40B4-BE49-F238E27FC236}">
                <a16:creationId xmlns:a16="http://schemas.microsoft.com/office/drawing/2014/main" id="{0C100216-0224-43C9-B361-6E9C64D6DB30}"/>
              </a:ext>
            </a:extLst>
          </p:cNvPr>
          <p:cNvSpPr>
            <a:spLocks noChangeArrowheads="1"/>
          </p:cNvSpPr>
          <p:nvPr/>
        </p:nvSpPr>
        <p:spPr bwMode="auto">
          <a:xfrm>
            <a:off x="6252515" y="3842546"/>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辅助功能模块</a:t>
            </a:r>
          </a:p>
        </p:txBody>
      </p:sp>
      <p:sp>
        <p:nvSpPr>
          <p:cNvPr id="112" name="矩形 48">
            <a:extLst>
              <a:ext uri="{FF2B5EF4-FFF2-40B4-BE49-F238E27FC236}">
                <a16:creationId xmlns:a16="http://schemas.microsoft.com/office/drawing/2014/main" id="{91E0443C-93CB-4625-B088-E33A5201544B}"/>
              </a:ext>
            </a:extLst>
          </p:cNvPr>
          <p:cNvSpPr>
            <a:spLocks noChangeArrowheads="1"/>
          </p:cNvSpPr>
          <p:nvPr/>
        </p:nvSpPr>
        <p:spPr bwMode="auto">
          <a:xfrm>
            <a:off x="6252515" y="4234659"/>
            <a:ext cx="5692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辅助功能模块主要提供登录人员信息的修改以及代办事项的处理</a:t>
            </a:r>
            <a:endParaRPr lang="en-US" altLang="zh-CN" sz="11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代办事项列表是结合</a:t>
            </a:r>
            <a:r>
              <a:rPr lang="en-US" altLang="zh-CN" sz="1100" dirty="0">
                <a:solidFill>
                  <a:schemeClr val="bg1"/>
                </a:solidFill>
                <a:latin typeface="仿宋" panose="02010609060101010101" pitchFamily="49" charset="-122"/>
                <a:ea typeface="仿宋" panose="02010609060101010101" pitchFamily="49" charset="-122"/>
              </a:rPr>
              <a:t>Checkbox</a:t>
            </a:r>
            <a:r>
              <a:rPr lang="zh-CN" altLang="en-US" sz="1100" dirty="0">
                <a:solidFill>
                  <a:schemeClr val="bg1"/>
                </a:solidFill>
                <a:latin typeface="仿宋" panose="02010609060101010101" pitchFamily="49" charset="-122"/>
                <a:ea typeface="仿宋" panose="02010609060101010101" pitchFamily="49" charset="-122"/>
              </a:rPr>
              <a:t>与</a:t>
            </a:r>
            <a:r>
              <a:rPr lang="en-US" altLang="zh-CN" sz="1100" dirty="0" err="1">
                <a:solidFill>
                  <a:schemeClr val="bg1"/>
                </a:solidFill>
                <a:latin typeface="仿宋" panose="02010609060101010101" pitchFamily="49" charset="-122"/>
                <a:ea typeface="仿宋" panose="02010609060101010101" pitchFamily="49" charset="-122"/>
              </a:rPr>
              <a:t>GridView</a:t>
            </a:r>
            <a:r>
              <a:rPr lang="zh-CN" altLang="en-US" sz="1100" dirty="0">
                <a:solidFill>
                  <a:schemeClr val="bg1"/>
                </a:solidFill>
                <a:latin typeface="仿宋" panose="02010609060101010101" pitchFamily="49" charset="-122"/>
                <a:ea typeface="仿宋" panose="02010609060101010101" pitchFamily="49" charset="-122"/>
              </a:rPr>
              <a:t>俩者的特色而设计的自定义列表控件</a:t>
            </a:r>
            <a:r>
              <a:rPr lang="en-US" altLang="zh-CN" sz="1100" dirty="0">
                <a:solidFill>
                  <a:schemeClr val="bg1"/>
                </a:solidFill>
                <a:latin typeface="仿宋" panose="02010609060101010101" pitchFamily="49" charset="-122"/>
                <a:ea typeface="仿宋" panose="02010609060101010101" pitchFamily="49" charset="-122"/>
              </a:rPr>
              <a:t> </a:t>
            </a:r>
            <a:endParaRPr lang="zh-CN" altLang="en-US" sz="1100" dirty="0">
              <a:solidFill>
                <a:schemeClr val="bg1"/>
              </a:solidFill>
              <a:latin typeface="仿宋" panose="02010609060101010101" pitchFamily="49" charset="-122"/>
              <a:ea typeface="仿宋" panose="02010609060101010101" pitchFamily="49" charset="-122"/>
            </a:endParaRPr>
          </a:p>
        </p:txBody>
      </p:sp>
      <p:pic>
        <p:nvPicPr>
          <p:cNvPr id="4" name="图片 3">
            <a:extLst>
              <a:ext uri="{FF2B5EF4-FFF2-40B4-BE49-F238E27FC236}">
                <a16:creationId xmlns:a16="http://schemas.microsoft.com/office/drawing/2014/main" id="{61FA46B4-9439-4D82-BC9D-0ACE51D3D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24" y="1019472"/>
            <a:ext cx="5676614" cy="2653200"/>
          </a:xfrm>
          <a:prstGeom prst="rect">
            <a:avLst/>
          </a:prstGeom>
        </p:spPr>
      </p:pic>
      <p:pic>
        <p:nvPicPr>
          <p:cNvPr id="7" name="图片 6">
            <a:extLst>
              <a:ext uri="{FF2B5EF4-FFF2-40B4-BE49-F238E27FC236}">
                <a16:creationId xmlns:a16="http://schemas.microsoft.com/office/drawing/2014/main" id="{8DE3C46C-5A6F-4C44-B6AB-2D3B0ACDE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24" y="3844140"/>
            <a:ext cx="5676614" cy="2653200"/>
          </a:xfrm>
          <a:prstGeom prst="rect">
            <a:avLst/>
          </a:prstGeom>
        </p:spPr>
      </p:pic>
      <p:sp>
        <p:nvSpPr>
          <p:cNvPr id="18" name="矩形 21">
            <a:extLst>
              <a:ext uri="{FF2B5EF4-FFF2-40B4-BE49-F238E27FC236}">
                <a16:creationId xmlns:a16="http://schemas.microsoft.com/office/drawing/2014/main" id="{AF556C4C-5E55-4E62-9074-FB22F56E4E00}"/>
              </a:ext>
            </a:extLst>
          </p:cNvPr>
          <p:cNvSpPr>
            <a:spLocks noChangeArrowheads="1"/>
          </p:cNvSpPr>
          <p:nvPr/>
        </p:nvSpPr>
        <p:spPr bwMode="auto">
          <a:xfrm>
            <a:off x="6091238" y="636989"/>
            <a:ext cx="589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defRPr/>
            </a:pPr>
            <a:r>
              <a:rPr lang="en-US" sz="1200" dirty="0">
                <a:solidFill>
                  <a:schemeClr val="bg1"/>
                </a:solidFill>
                <a:latin typeface="Arial Black" panose="020B0A04020102020204" pitchFamily="34" charset="0"/>
              </a:rPr>
              <a:t>Project implementation management system based on Restful API</a:t>
            </a:r>
            <a:endParaRPr lang="zh-CN" altLang="en-US" sz="105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425073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p:tgtEl>
                                          <p:spTgt spid="109"/>
                                        </p:tgtEl>
                                        <p:attrNameLst>
                                          <p:attrName>ppt_y</p:attrName>
                                        </p:attrNameLst>
                                      </p:cBhvr>
                                      <p:tavLst>
                                        <p:tav tm="0">
                                          <p:val>
                                            <p:strVal val="#ppt_y+#ppt_h*1.125000"/>
                                          </p:val>
                                        </p:tav>
                                        <p:tav tm="100000">
                                          <p:val>
                                            <p:strVal val="#ppt_y"/>
                                          </p:val>
                                        </p:tav>
                                      </p:tavLst>
                                    </p:anim>
                                    <p:animEffect transition="in" filter="wipe(up)">
                                      <p:cBhvr>
                                        <p:cTn id="8" dur="500"/>
                                        <p:tgtEl>
                                          <p:spTgt spid="10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750"/>
                                        <p:tgtEl>
                                          <p:spTgt spid="110"/>
                                        </p:tgtEl>
                                      </p:cBhvr>
                                    </p:animEffect>
                                  </p:childTnLst>
                                </p:cTn>
                              </p:par>
                            </p:childTnLst>
                          </p:cTn>
                        </p:par>
                        <p:par>
                          <p:cTn id="13" fill="hold">
                            <p:stCondLst>
                              <p:cond delay="1250"/>
                            </p:stCondLst>
                            <p:childTnLst>
                              <p:par>
                                <p:cTn id="14" presetID="12" presetClass="entr" presetSubtype="4" fill="hold" grpId="0" nodeType="afterEffect">
                                  <p:stCondLst>
                                    <p:cond delay="0"/>
                                  </p:stCondLst>
                                  <p:childTnLst>
                                    <p:set>
                                      <p:cBhvr>
                                        <p:cTn id="15" dur="1" fill="hold">
                                          <p:stCondLst>
                                            <p:cond delay="0"/>
                                          </p:stCondLst>
                                        </p:cTn>
                                        <p:tgtEl>
                                          <p:spTgt spid="111"/>
                                        </p:tgtEl>
                                        <p:attrNameLst>
                                          <p:attrName>style.visibility</p:attrName>
                                        </p:attrNameLst>
                                      </p:cBhvr>
                                      <p:to>
                                        <p:strVal val="visible"/>
                                      </p:to>
                                    </p:set>
                                    <p:anim calcmode="lin" valueType="num">
                                      <p:cBhvr additive="base">
                                        <p:cTn id="16" dur="500"/>
                                        <p:tgtEl>
                                          <p:spTgt spid="111"/>
                                        </p:tgtEl>
                                        <p:attrNameLst>
                                          <p:attrName>ppt_y</p:attrName>
                                        </p:attrNameLst>
                                      </p:cBhvr>
                                      <p:tavLst>
                                        <p:tav tm="0">
                                          <p:val>
                                            <p:strVal val="#ppt_y+#ppt_h*1.125000"/>
                                          </p:val>
                                        </p:tav>
                                        <p:tav tm="100000">
                                          <p:val>
                                            <p:strVal val="#ppt_y"/>
                                          </p:val>
                                        </p:tav>
                                      </p:tavLst>
                                    </p:anim>
                                    <p:animEffect transition="in" filter="wipe(up)">
                                      <p:cBhvr>
                                        <p:cTn id="17" dur="500"/>
                                        <p:tgtEl>
                                          <p:spTgt spid="111"/>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left)">
                                      <p:cBhvr>
                                        <p:cTn id="21" dur="750"/>
                                        <p:tgtEl>
                                          <p:spTgt spid="112"/>
                                        </p:tgtEl>
                                      </p:cBhvr>
                                    </p:animEffect>
                                  </p:childTnLst>
                                </p:cTn>
                              </p:par>
                            </p:childTnLst>
                          </p:cTn>
                        </p:par>
                        <p:par>
                          <p:cTn id="22" fill="hold">
                            <p:stCondLst>
                              <p:cond delay="2500"/>
                            </p:stCondLst>
                            <p:childTnLst>
                              <p:par>
                                <p:cTn id="23" presetID="22" presetClass="entr" presetSubtype="1" fill="hold" grpId="0" nodeType="after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autoUpdateAnimBg="0"/>
      <p:bldP spid="110" grpId="0" autoUpdateAnimBg="0"/>
      <p:bldP spid="111" grpId="0" animBg="1" autoUpdateAnimBg="0"/>
      <p:bldP spid="112" grpId="0" autoUpdateAnimBg="0"/>
      <p:bldP spid="1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5602" name="矩形 16"/>
          <p:cNvSpPr/>
          <p:nvPr/>
        </p:nvSpPr>
        <p:spPr bwMode="auto">
          <a:xfrm>
            <a:off x="8551863"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a:p>
        </p:txBody>
      </p:sp>
      <p:sp>
        <p:nvSpPr>
          <p:cNvPr id="25603" name="等腰三角形 4"/>
          <p:cNvSpPr>
            <a:spLocks noChangeArrowheads="1"/>
          </p:cNvSpPr>
          <p:nvPr/>
        </p:nvSpPr>
        <p:spPr bwMode="auto">
          <a:xfrm rot="-2751984">
            <a:off x="-52387" y="5568950"/>
            <a:ext cx="1447800" cy="495300"/>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1088" y="1019175"/>
            <a:ext cx="4949825" cy="4321175"/>
          </a:xfrm>
          <a:prstGeom prst="rect">
            <a:avLst/>
          </a:prstGeom>
          <a:noFill/>
          <a:ln>
            <a:noFill/>
          </a:ln>
          <a:effectLst>
            <a:outerShdw dist="38100" dir="2700000" algn="ctr" rotWithShape="0">
              <a:srgbClr val="000000">
                <a:alpha val="20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0"/>
            <a:ext cx="1219200" cy="51276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nchor="ctr"/>
          <a:lstStyle/>
          <a:p>
            <a:pPr>
              <a:defRPr/>
            </a:pPr>
            <a:endParaRPr lang="zh-CN" altLang="en-US"/>
          </a:p>
        </p:txBody>
      </p:sp>
      <p:sp>
        <p:nvSpPr>
          <p:cNvPr id="25607" name="等腰三角形 6"/>
          <p:cNvSpPr>
            <a:spLocks noChangeArrowheads="1"/>
          </p:cNvSpPr>
          <p:nvPr/>
        </p:nvSpPr>
        <p:spPr bwMode="auto">
          <a:xfrm rot="1831200">
            <a:off x="11387138" y="1468438"/>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3362199">
            <a:off x="10520363" y="3857625"/>
            <a:ext cx="306387" cy="163513"/>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766089">
            <a:off x="9899650"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3" name="矩形 21"/>
          <p:cNvSpPr>
            <a:spLocks noChangeArrowheads="1"/>
          </p:cNvSpPr>
          <p:nvPr/>
        </p:nvSpPr>
        <p:spPr bwMode="auto">
          <a:xfrm>
            <a:off x="4618037" y="2589729"/>
            <a:ext cx="2955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defRPr/>
            </a:pPr>
            <a:r>
              <a:rPr lang="en-US" sz="3600" b="1" dirty="0">
                <a:solidFill>
                  <a:srgbClr val="FFFFFF"/>
                </a:solidFill>
                <a:effectLst>
                  <a:outerShdw blurRad="38100" dist="38100" dir="2700000" algn="tl">
                    <a:srgbClr val="C0C0C0"/>
                  </a:outerShdw>
                </a:effectLst>
                <a:latin typeface="Arial" panose="020B0604020202020204" pitchFamily="34" charset="0"/>
              </a:rPr>
              <a:t>THANK YOU</a:t>
            </a:r>
          </a:p>
          <a:p>
            <a:pPr algn="ctr" eaLnBrk="1" hangingPunct="1">
              <a:defRPr/>
            </a:pPr>
            <a:r>
              <a:rPr lang="en-US" sz="2800" dirty="0">
                <a:solidFill>
                  <a:srgbClr val="FFFFFF"/>
                </a:solidFill>
                <a:effectLst>
                  <a:outerShdw blurRad="38100" dist="38100" dir="2700000" algn="tl">
                    <a:srgbClr val="C0C0C0"/>
                  </a:outerShdw>
                </a:effectLst>
                <a:latin typeface="Arial" panose="020B0604020202020204" pitchFamily="34" charset="0"/>
              </a:rPr>
              <a:t>FOR WATCHING</a:t>
            </a:r>
            <a:endParaRPr lang="zh-CN" altLang="en-US" sz="2800" dirty="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53668" y="3644080"/>
            <a:ext cx="4367213" cy="0"/>
          </a:xfrm>
          <a:prstGeom prst="line">
            <a:avLst/>
          </a:prstGeom>
          <a:noFill/>
          <a:ln w="12700">
            <a:solidFill>
              <a:schemeClr val="bg1">
                <a:alpha val="50195"/>
              </a:schemeClr>
            </a:solidFill>
            <a:round/>
            <a:headEnd type="oval" w="sm" len="sm"/>
            <a:tailEnd type="oval" w="sm" len="sm"/>
          </a:ln>
          <a:extLst>
            <a:ext uri="{909E8E84-426E-40DD-AFC4-6F175D3DCCD1}">
              <a14:hiddenFill xmlns:a14="http://schemas.microsoft.com/office/drawing/2010/main">
                <a:noFill/>
              </a14:hiddenFill>
            </a:ext>
          </a:extLst>
        </p:spPr>
      </p:cxnSp>
      <p:pic>
        <p:nvPicPr>
          <p:cNvPr id="25616" name="图片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5063"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7575" y="4164013"/>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5" y="3281363"/>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0" cy="354012"/>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500"/>
                                        <p:tgtEl>
                                          <p:spTgt spid="25604"/>
                                        </p:tgtEl>
                                      </p:cBhvr>
                                    </p:animEffect>
                                  </p:childTnLst>
                                </p:cTn>
                              </p:par>
                            </p:childTnLst>
                          </p:cTn>
                        </p:par>
                        <p:par>
                          <p:cTn id="69" fill="hold">
                            <p:stCondLst>
                              <p:cond delay="25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500"/>
                                        <p:tgtEl>
                                          <p:spTgt spid="25613"/>
                                        </p:tgtEl>
                                      </p:cBhvr>
                                    </p:animEffect>
                                  </p:childTnLst>
                                </p:cTn>
                              </p:par>
                            </p:childTnLst>
                          </p:cTn>
                        </p:par>
                        <p:par>
                          <p:cTn id="73" fill="hold">
                            <p:stCondLst>
                              <p:cond delay="390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nimBg="1" autoUpdateAnimBg="0"/>
      <p:bldP spid="25605" grpId="0" animBg="1" autoUpdateAnimBg="0"/>
      <p:bldP spid="25607" grpId="0" animBg="1" autoUpdateAnimBg="0"/>
      <p:bldP spid="25608" grpId="0" animBg="1" autoUpdateAnimBg="0"/>
      <p:bldP spid="25609" grpId="0" animBg="1" autoUpdateAnimBg="0"/>
      <p:bldP spid="25613" grpId="0" autoUpdateAnimBg="0"/>
      <p:bldP spid="25618" grpId="0" animBg="1" autoUpdateAnimBg="0"/>
      <p:bldP spid="2561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4" name="矩形 21">
            <a:extLst>
              <a:ext uri="{FF2B5EF4-FFF2-40B4-BE49-F238E27FC236}">
                <a16:creationId xmlns:a16="http://schemas.microsoft.com/office/drawing/2014/main" id="{E6BBFC61-8A35-41D3-B21E-4025AD5C5651}"/>
              </a:ext>
            </a:extLst>
          </p:cNvPr>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3075" name="组合 40"/>
          <p:cNvGrpSpPr/>
          <p:nvPr/>
        </p:nvGrpSpPr>
        <p:grpSpPr bwMode="auto">
          <a:xfrm>
            <a:off x="-136525" y="474663"/>
            <a:ext cx="12411075" cy="5784850"/>
            <a:chOff x="0" y="0"/>
            <a:chExt cx="12410868" cy="5784745"/>
          </a:xfrm>
        </p:grpSpPr>
        <p:sp>
          <p:nvSpPr>
            <p:cNvPr id="311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114" name="等腰三角形 34"/>
            <p:cNvSpPr>
              <a:spLocks noChangeArrowheads="1"/>
            </p:cNvSpPr>
            <p:nvPr/>
          </p:nvSpPr>
          <p:spPr bwMode="auto">
            <a:xfrm rot="-3362199">
              <a:off x="10656709" y="3382899"/>
              <a:ext cx="306381" cy="163510"/>
            </a:xfrm>
            <a:prstGeom prst="triangle">
              <a:avLst>
                <a:gd name="adj" fmla="val 89630"/>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115" name="等腰三角形 35"/>
            <p:cNvSpPr>
              <a:spLocks noChangeArrowheads="1"/>
            </p:cNvSpPr>
            <p:nvPr/>
          </p:nvSpPr>
          <p:spPr bwMode="auto">
            <a:xfrm rot="-1766089">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116" name="图片 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7" name="等腰三角形 37"/>
            <p:cNvSpPr>
              <a:spLocks noChangeArrowheads="1"/>
            </p:cNvSpPr>
            <p:nvPr/>
          </p:nvSpPr>
          <p:spPr bwMode="auto">
            <a:xfrm rot="-2751984">
              <a:off x="268282" y="5257703"/>
              <a:ext cx="785799" cy="268284"/>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11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119" name="等腰三角形 39"/>
            <p:cNvSpPr>
              <a:spLocks noChangeArrowheads="1"/>
            </p:cNvSpPr>
            <p:nvPr/>
          </p:nvSpPr>
          <p:spPr bwMode="auto">
            <a:xfrm rot="1831200">
              <a:off x="0" y="0"/>
              <a:ext cx="584190" cy="200021"/>
            </a:xfrm>
            <a:prstGeom prst="triangle">
              <a:avLst>
                <a:gd name="adj" fmla="val 65787"/>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6" name="文本框 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63"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文本框 2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88" y="1481138"/>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cxnSp>
        <p:nvCxnSpPr>
          <p:cNvPr id="5140" name="直接连接符 42"/>
          <p:cNvCxnSpPr>
            <a:cxnSpLocks noChangeShapeType="1"/>
          </p:cNvCxnSpPr>
          <p:nvPr/>
        </p:nvCxnSpPr>
        <p:spPr bwMode="auto">
          <a:xfrm>
            <a:off x="0" y="3199033"/>
            <a:ext cx="2861525"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sp>
        <p:nvSpPr>
          <p:cNvPr id="5141" name="弧形 43"/>
          <p:cNvSpPr/>
          <p:nvPr/>
        </p:nvSpPr>
        <p:spPr bwMode="auto">
          <a:xfrm>
            <a:off x="2859937" y="2465608"/>
            <a:ext cx="1481138"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p:nvPr/>
        </p:nvSpPr>
        <p:spPr bwMode="auto">
          <a:xfrm>
            <a:off x="5426925" y="246560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p:nvPr/>
        </p:nvSpPr>
        <p:spPr bwMode="auto">
          <a:xfrm>
            <a:off x="7995500" y="246560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6" name="直接连接符 48"/>
          <p:cNvCxnSpPr>
            <a:cxnSpLocks noChangeShapeType="1"/>
          </p:cNvCxnSpPr>
          <p:nvPr/>
        </p:nvCxnSpPr>
        <p:spPr bwMode="auto">
          <a:xfrm>
            <a:off x="4345837" y="3199033"/>
            <a:ext cx="107950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6911237" y="3199033"/>
            <a:ext cx="107950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9478225" y="3199033"/>
            <a:ext cx="2713775"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grpSp>
        <p:nvGrpSpPr>
          <p:cNvPr id="5149" name="组合 73"/>
          <p:cNvGrpSpPr/>
          <p:nvPr/>
        </p:nvGrpSpPr>
        <p:grpSpPr bwMode="auto">
          <a:xfrm>
            <a:off x="2980587" y="2575145"/>
            <a:ext cx="1249363" cy="1249363"/>
            <a:chOff x="0" y="0"/>
            <a:chExt cx="1248318" cy="1248318"/>
          </a:xfrm>
        </p:grpSpPr>
        <p:sp>
          <p:nvSpPr>
            <p:cNvPr id="3111" name="椭圆 55"/>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112" name="文本框 60"/>
            <p:cNvSpPr txBox="1">
              <a:spLocks noChangeArrowheads="1"/>
            </p:cNvSpPr>
            <p:nvPr/>
          </p:nvSpPr>
          <p:spPr bwMode="auto">
            <a:xfrm>
              <a:off x="173570"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5152" name="组合 74"/>
          <p:cNvGrpSpPr/>
          <p:nvPr/>
        </p:nvGrpSpPr>
        <p:grpSpPr bwMode="auto">
          <a:xfrm>
            <a:off x="5547575" y="2575145"/>
            <a:ext cx="1247775" cy="1249363"/>
            <a:chOff x="0" y="0"/>
            <a:chExt cx="1248318" cy="1248318"/>
          </a:xfrm>
        </p:grpSpPr>
        <p:sp>
          <p:nvSpPr>
            <p:cNvPr id="3109"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110"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5155" name="组合 75"/>
          <p:cNvGrpSpPr/>
          <p:nvPr/>
        </p:nvGrpSpPr>
        <p:grpSpPr bwMode="auto">
          <a:xfrm>
            <a:off x="8112975" y="2575145"/>
            <a:ext cx="1249362" cy="1249363"/>
            <a:chOff x="0" y="0"/>
            <a:chExt cx="1248318" cy="1248318"/>
          </a:xfrm>
        </p:grpSpPr>
        <p:sp>
          <p:nvSpPr>
            <p:cNvPr id="3107" name="椭圆 58"/>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3108" name="文本框 62"/>
            <p:cNvSpPr txBox="1">
              <a:spLocks noChangeArrowheads="1"/>
            </p:cNvSpPr>
            <p:nvPr/>
          </p:nvSpPr>
          <p:spPr bwMode="auto">
            <a:xfrm>
              <a:off x="165828"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5161" name="组合 80"/>
          <p:cNvGrpSpPr/>
          <p:nvPr/>
        </p:nvGrpSpPr>
        <p:grpSpPr bwMode="auto">
          <a:xfrm>
            <a:off x="2482112" y="3895945"/>
            <a:ext cx="2262188" cy="733715"/>
            <a:chOff x="0" y="0"/>
            <a:chExt cx="2261776" cy="733967"/>
          </a:xfrm>
        </p:grpSpPr>
        <p:sp>
          <p:nvSpPr>
            <p:cNvPr id="3103" name="文本框 65"/>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dirty="0">
                  <a:solidFill>
                    <a:schemeClr val="bg1"/>
                  </a:solidFill>
                  <a:latin typeface="Arial" panose="020B0604020202020204" pitchFamily="34" charset="0"/>
                  <a:cs typeface="Arial" panose="020B0604020202020204" pitchFamily="34" charset="0"/>
                </a:rPr>
                <a:t>系统简介</a:t>
              </a:r>
            </a:p>
          </p:txBody>
        </p:sp>
        <p:sp>
          <p:nvSpPr>
            <p:cNvPr id="3104" name="矩形 69"/>
            <p:cNvSpPr>
              <a:spLocks noChangeArrowheads="1"/>
            </p:cNvSpPr>
            <p:nvPr/>
          </p:nvSpPr>
          <p:spPr bwMode="auto">
            <a:xfrm>
              <a:off x="9411" y="333720"/>
              <a:ext cx="2242954"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基于</a:t>
              </a:r>
              <a:r>
                <a:rPr lang="en-US" altLang="zh-CN" sz="1000" dirty="0">
                  <a:solidFill>
                    <a:schemeClr val="bg1"/>
                  </a:solidFill>
                  <a:latin typeface="楷体" panose="02010609060101010101" pitchFamily="49" charset="-122"/>
                  <a:ea typeface="楷体" panose="02010609060101010101" pitchFamily="49" charset="-122"/>
                  <a:cs typeface="Arial" panose="020B0604020202020204" pitchFamily="34" charset="0"/>
                </a:rPr>
                <a:t>Restful API</a:t>
              </a:r>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项目实施管理系统的设计背景以及需求分析</a:t>
              </a:r>
            </a:p>
          </p:txBody>
        </p:sp>
      </p:grpSp>
      <p:grpSp>
        <p:nvGrpSpPr>
          <p:cNvPr id="5164" name="组合 81"/>
          <p:cNvGrpSpPr/>
          <p:nvPr/>
        </p:nvGrpSpPr>
        <p:grpSpPr bwMode="auto">
          <a:xfrm>
            <a:off x="5047512" y="3895945"/>
            <a:ext cx="2262188" cy="733715"/>
            <a:chOff x="0" y="0"/>
            <a:chExt cx="2261776" cy="733967"/>
          </a:xfrm>
        </p:grpSpPr>
        <p:sp>
          <p:nvSpPr>
            <p:cNvPr id="3101" name="文本框 66"/>
            <p:cNvSpPr txBox="1">
              <a:spLocks noChangeArrowheads="1"/>
            </p:cNvSpPr>
            <p:nvPr/>
          </p:nvSpPr>
          <p:spPr bwMode="auto">
            <a:xfrm>
              <a:off x="0" y="0"/>
              <a:ext cx="22617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dirty="0">
                  <a:solidFill>
                    <a:schemeClr val="bg1"/>
                  </a:solidFill>
                  <a:latin typeface="Arial" panose="020B0604020202020204" pitchFamily="34" charset="0"/>
                  <a:cs typeface="Arial" panose="020B0604020202020204" pitchFamily="34" charset="0"/>
                </a:rPr>
                <a:t>运用技术</a:t>
              </a:r>
            </a:p>
          </p:txBody>
        </p:sp>
        <p:sp>
          <p:nvSpPr>
            <p:cNvPr id="3102" name="矩形 70"/>
            <p:cNvSpPr>
              <a:spLocks noChangeArrowheads="1"/>
            </p:cNvSpPr>
            <p:nvPr/>
          </p:nvSpPr>
          <p:spPr bwMode="auto">
            <a:xfrm>
              <a:off x="3892" y="333720"/>
              <a:ext cx="2242954"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简介项目所采用的技术以及项目核心简介</a:t>
              </a:r>
            </a:p>
          </p:txBody>
        </p:sp>
      </p:grpSp>
      <p:grpSp>
        <p:nvGrpSpPr>
          <p:cNvPr id="5167" name="组合 82"/>
          <p:cNvGrpSpPr/>
          <p:nvPr/>
        </p:nvGrpSpPr>
        <p:grpSpPr bwMode="auto">
          <a:xfrm>
            <a:off x="7604975" y="3895945"/>
            <a:ext cx="2262187" cy="584775"/>
            <a:chOff x="0" y="0"/>
            <a:chExt cx="2261776" cy="584976"/>
          </a:xfrm>
        </p:grpSpPr>
        <p:sp>
          <p:nvSpPr>
            <p:cNvPr id="3099" name="文本框 67"/>
            <p:cNvSpPr txBox="1">
              <a:spLocks noChangeArrowheads="1"/>
            </p:cNvSpPr>
            <p:nvPr/>
          </p:nvSpPr>
          <p:spPr bwMode="auto">
            <a:xfrm>
              <a:off x="0" y="0"/>
              <a:ext cx="2261776" cy="58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dirty="0">
                  <a:solidFill>
                    <a:schemeClr val="bg1"/>
                  </a:solidFill>
                  <a:latin typeface="Arial" panose="020B0604020202020204" pitchFamily="34" charset="0"/>
                  <a:cs typeface="Arial" panose="020B0604020202020204" pitchFamily="34" charset="0"/>
                </a:rPr>
                <a:t>系统模块</a:t>
              </a:r>
              <a:endParaRPr lang="en-US" altLang="zh-CN" sz="1600" b="1" dirty="0">
                <a:solidFill>
                  <a:schemeClr val="bg1"/>
                </a:solidFill>
                <a:latin typeface="Arial" panose="020B0604020202020204" pitchFamily="34" charset="0"/>
                <a:cs typeface="Arial" panose="020B0604020202020204" pitchFamily="34" charset="0"/>
              </a:endParaRPr>
            </a:p>
            <a:p>
              <a:pPr algn="ctr" eaLnBrk="1" hangingPunct="1"/>
              <a:endParaRPr lang="zh-CN" altLang="en-US" sz="1600" b="1" dirty="0">
                <a:solidFill>
                  <a:schemeClr val="bg1"/>
                </a:solidFill>
                <a:latin typeface="Arial" panose="020B0604020202020204" pitchFamily="34" charset="0"/>
                <a:cs typeface="Arial" panose="020B0604020202020204" pitchFamily="34" charset="0"/>
              </a:endParaRPr>
            </a:p>
          </p:txBody>
        </p:sp>
        <p:sp>
          <p:nvSpPr>
            <p:cNvPr id="3100" name="矩形 71"/>
            <p:cNvSpPr>
              <a:spLocks noChangeArrowheads="1"/>
            </p:cNvSpPr>
            <p:nvPr/>
          </p:nvSpPr>
          <p:spPr bwMode="auto">
            <a:xfrm>
              <a:off x="7504" y="333720"/>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简述各个模块的作用与</a:t>
              </a:r>
              <a:r>
                <a:rPr lang="en-US" altLang="zh-CN" sz="1000" dirty="0">
                  <a:solidFill>
                    <a:schemeClr val="bg1"/>
                  </a:solidFill>
                  <a:latin typeface="楷体" panose="02010609060101010101" pitchFamily="49" charset="-122"/>
                  <a:ea typeface="楷体" panose="02010609060101010101" pitchFamily="49" charset="-122"/>
                  <a:cs typeface="Arial" panose="020B0604020202020204" pitchFamily="34" charset="0"/>
                </a:rPr>
                <a:t>UI</a:t>
              </a:r>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展示</a:t>
              </a: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36"/>
                                        </p:tgtEl>
                                        <p:attrNameLst>
                                          <p:attrName>style.visibility</p:attrName>
                                        </p:attrNameLst>
                                      </p:cBhvr>
                                      <p:to>
                                        <p:strVal val="visible"/>
                                      </p:to>
                                    </p:set>
                                    <p:animEffect transition="in" filter="wipe(left)">
                                      <p:cBhvr>
                                        <p:cTn id="7" dur="500"/>
                                        <p:tgtEl>
                                          <p:spTgt spid="5136"/>
                                        </p:tgtEl>
                                      </p:cBhvr>
                                    </p:animEffect>
                                  </p:childTnLst>
                                </p:cTn>
                              </p:par>
                              <p:par>
                                <p:cTn id="8" presetID="22" presetClass="entr" presetSubtype="8" fill="hold" nodeType="withEffect">
                                  <p:stCondLst>
                                    <p:cond delay="0"/>
                                  </p:stCondLst>
                                  <p:childTnLst>
                                    <p:set>
                                      <p:cBhvr>
                                        <p:cTn id="9" dur="1" fill="hold">
                                          <p:stCondLst>
                                            <p:cond delay="0"/>
                                          </p:stCondLst>
                                        </p:cTn>
                                        <p:tgtEl>
                                          <p:spTgt spid="5137"/>
                                        </p:tgtEl>
                                        <p:attrNameLst>
                                          <p:attrName>style.visibility</p:attrName>
                                        </p:attrNameLst>
                                      </p:cBhvr>
                                      <p:to>
                                        <p:strVal val="visible"/>
                                      </p:to>
                                    </p:set>
                                    <p:animEffect transition="in" filter="wipe(left)">
                                      <p:cBhvr>
                                        <p:cTn id="10" dur="500"/>
                                        <p:tgtEl>
                                          <p:spTgt spid="513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138"/>
                                        </p:tgtEl>
                                        <p:attrNameLst>
                                          <p:attrName>style.visibility</p:attrName>
                                        </p:attrNameLst>
                                      </p:cBhvr>
                                      <p:to>
                                        <p:strVal val="visible"/>
                                      </p:to>
                                    </p:set>
                                    <p:animEffect transition="in" filter="wipe(left)">
                                      <p:cBhvr>
                                        <p:cTn id="14" dur="250"/>
                                        <p:tgtEl>
                                          <p:spTgt spid="5138"/>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5140"/>
                                        </p:tgtEl>
                                        <p:attrNameLst>
                                          <p:attrName>style.visibility</p:attrName>
                                        </p:attrNameLst>
                                      </p:cBhvr>
                                      <p:to>
                                        <p:strVal val="visible"/>
                                      </p:to>
                                    </p:set>
                                    <p:animEffect transition="in" filter="wipe(left)">
                                      <p:cBhvr>
                                        <p:cTn id="18" dur="350"/>
                                        <p:tgtEl>
                                          <p:spTgt spid="5140"/>
                                        </p:tgtEl>
                                      </p:cBhvr>
                                    </p:animEffect>
                                  </p:childTnLst>
                                </p:cTn>
                              </p:par>
                            </p:childTnLst>
                          </p:cTn>
                        </p:par>
                        <p:par>
                          <p:cTn id="19" fill="hold">
                            <p:stCondLst>
                              <p:cond delay="1100"/>
                            </p:stCondLst>
                            <p:childTnLst>
                              <p:par>
                                <p:cTn id="20" presetID="22" presetClass="entr" presetSubtype="8" fill="hold" grpId="0" nodeType="afterEffect">
                                  <p:stCondLst>
                                    <p:cond delay="0"/>
                                  </p:stCondLst>
                                  <p:childTnLst>
                                    <p:set>
                                      <p:cBhvr>
                                        <p:cTn id="21" dur="1" fill="hold">
                                          <p:stCondLst>
                                            <p:cond delay="0"/>
                                          </p:stCondLst>
                                        </p:cTn>
                                        <p:tgtEl>
                                          <p:spTgt spid="5141"/>
                                        </p:tgtEl>
                                        <p:attrNameLst>
                                          <p:attrName>style.visibility</p:attrName>
                                        </p:attrNameLst>
                                      </p:cBhvr>
                                      <p:to>
                                        <p:strVal val="visible"/>
                                      </p:to>
                                    </p:set>
                                    <p:animEffect transition="in" filter="wipe(left)">
                                      <p:cBhvr>
                                        <p:cTn id="22" dur="350"/>
                                        <p:tgtEl>
                                          <p:spTgt spid="5141"/>
                                        </p:tgtEl>
                                      </p:cBhvr>
                                    </p:animEffect>
                                  </p:childTnLst>
                                </p:cTn>
                              </p:par>
                            </p:childTnLst>
                          </p:cTn>
                        </p:par>
                        <p:par>
                          <p:cTn id="23" fill="hold">
                            <p:stCondLst>
                              <p:cond delay="1450"/>
                            </p:stCondLst>
                            <p:childTnLst>
                              <p:par>
                                <p:cTn id="24" presetID="23" presetClass="entr" presetSubtype="16" fill="hold" nodeType="afterEffect">
                                  <p:stCondLst>
                                    <p:cond delay="0"/>
                                  </p:stCondLst>
                                  <p:childTnLst>
                                    <p:set>
                                      <p:cBhvr>
                                        <p:cTn id="25" dur="1" fill="hold">
                                          <p:stCondLst>
                                            <p:cond delay="0"/>
                                          </p:stCondLst>
                                        </p:cTn>
                                        <p:tgtEl>
                                          <p:spTgt spid="5149"/>
                                        </p:tgtEl>
                                        <p:attrNameLst>
                                          <p:attrName>style.visibility</p:attrName>
                                        </p:attrNameLst>
                                      </p:cBhvr>
                                      <p:to>
                                        <p:strVal val="visible"/>
                                      </p:to>
                                    </p:set>
                                    <p:anim calcmode="lin" valueType="num">
                                      <p:cBhvr>
                                        <p:cTn id="26" dur="500" fill="hold"/>
                                        <p:tgtEl>
                                          <p:spTgt spid="5149"/>
                                        </p:tgtEl>
                                        <p:attrNameLst>
                                          <p:attrName>ppt_w</p:attrName>
                                        </p:attrNameLst>
                                      </p:cBhvr>
                                      <p:tavLst>
                                        <p:tav tm="0">
                                          <p:val>
                                            <p:fltVal val="0"/>
                                          </p:val>
                                        </p:tav>
                                        <p:tav tm="100000">
                                          <p:val>
                                            <p:strVal val="#ppt_w"/>
                                          </p:val>
                                        </p:tav>
                                      </p:tavLst>
                                    </p:anim>
                                    <p:anim calcmode="lin" valueType="num">
                                      <p:cBhvr>
                                        <p:cTn id="27" dur="500" fill="hold"/>
                                        <p:tgtEl>
                                          <p:spTgt spid="5149"/>
                                        </p:tgtEl>
                                        <p:attrNameLst>
                                          <p:attrName>ppt_h</p:attrName>
                                        </p:attrNameLst>
                                      </p:cBhvr>
                                      <p:tavLst>
                                        <p:tav tm="0">
                                          <p:val>
                                            <p:fltVal val="0"/>
                                          </p:val>
                                        </p:tav>
                                        <p:tav tm="100000">
                                          <p:val>
                                            <p:strVal val="#ppt_h"/>
                                          </p:val>
                                        </p:tav>
                                      </p:tavLst>
                                    </p:anim>
                                  </p:childTnLst>
                                </p:cTn>
                              </p:par>
                              <p:par>
                                <p:cTn id="28" presetID="12" presetClass="entr" presetSubtype="1" fill="hold" nodeType="withEffect">
                                  <p:stCondLst>
                                    <p:cond delay="0"/>
                                  </p:stCondLst>
                                  <p:childTnLst>
                                    <p:set>
                                      <p:cBhvr>
                                        <p:cTn id="29" dur="1" fill="hold">
                                          <p:stCondLst>
                                            <p:cond delay="0"/>
                                          </p:stCondLst>
                                        </p:cTn>
                                        <p:tgtEl>
                                          <p:spTgt spid="5161"/>
                                        </p:tgtEl>
                                        <p:attrNameLst>
                                          <p:attrName>style.visibility</p:attrName>
                                        </p:attrNameLst>
                                      </p:cBhvr>
                                      <p:to>
                                        <p:strVal val="visible"/>
                                      </p:to>
                                    </p:set>
                                    <p:anim calcmode="lin" valueType="num">
                                      <p:cBhvr additive="base">
                                        <p:cTn id="30" dur="500"/>
                                        <p:tgtEl>
                                          <p:spTgt spid="5161"/>
                                        </p:tgtEl>
                                        <p:attrNameLst>
                                          <p:attrName>ppt_y</p:attrName>
                                        </p:attrNameLst>
                                      </p:cBhvr>
                                      <p:tavLst>
                                        <p:tav tm="0">
                                          <p:val>
                                            <p:strVal val="#ppt_y-#ppt_h*1.125000"/>
                                          </p:val>
                                        </p:tav>
                                        <p:tav tm="100000">
                                          <p:val>
                                            <p:strVal val="#ppt_y"/>
                                          </p:val>
                                        </p:tav>
                                      </p:tavLst>
                                    </p:anim>
                                    <p:animEffect transition="in" filter="wipe(down)">
                                      <p:cBhvr>
                                        <p:cTn id="31" dur="500"/>
                                        <p:tgtEl>
                                          <p:spTgt spid="5161"/>
                                        </p:tgtEl>
                                      </p:cBhvr>
                                    </p:animEffect>
                                  </p:childTnLst>
                                </p:cTn>
                              </p:par>
                            </p:childTnLst>
                          </p:cTn>
                        </p:par>
                        <p:par>
                          <p:cTn id="32" fill="hold">
                            <p:stCondLst>
                              <p:cond delay="1950"/>
                            </p:stCondLst>
                            <p:childTnLst>
                              <p:par>
                                <p:cTn id="33" presetID="22" presetClass="entr" presetSubtype="8" fill="hold" nodeType="afterEffect">
                                  <p:stCondLst>
                                    <p:cond delay="0"/>
                                  </p:stCondLst>
                                  <p:childTnLst>
                                    <p:set>
                                      <p:cBhvr>
                                        <p:cTn id="34" dur="1" fill="hold">
                                          <p:stCondLst>
                                            <p:cond delay="0"/>
                                          </p:stCondLst>
                                        </p:cTn>
                                        <p:tgtEl>
                                          <p:spTgt spid="5146"/>
                                        </p:tgtEl>
                                        <p:attrNameLst>
                                          <p:attrName>style.visibility</p:attrName>
                                        </p:attrNameLst>
                                      </p:cBhvr>
                                      <p:to>
                                        <p:strVal val="visible"/>
                                      </p:to>
                                    </p:set>
                                    <p:animEffect transition="in" filter="wipe(left)">
                                      <p:cBhvr>
                                        <p:cTn id="35" dur="350"/>
                                        <p:tgtEl>
                                          <p:spTgt spid="5146"/>
                                        </p:tgtEl>
                                      </p:cBhvr>
                                    </p:animEffect>
                                  </p:childTnLst>
                                </p:cTn>
                              </p:par>
                            </p:childTnLst>
                          </p:cTn>
                        </p:par>
                        <p:par>
                          <p:cTn id="36" fill="hold">
                            <p:stCondLst>
                              <p:cond delay="2300"/>
                            </p:stCondLst>
                            <p:childTnLst>
                              <p:par>
                                <p:cTn id="37" presetID="22" presetClass="entr" presetSubtype="8" fill="hold" grpId="0" nodeType="afterEffect">
                                  <p:stCondLst>
                                    <p:cond delay="0"/>
                                  </p:stCondLst>
                                  <p:childTnLst>
                                    <p:set>
                                      <p:cBhvr>
                                        <p:cTn id="38" dur="1" fill="hold">
                                          <p:stCondLst>
                                            <p:cond delay="0"/>
                                          </p:stCondLst>
                                        </p:cTn>
                                        <p:tgtEl>
                                          <p:spTgt spid="5142"/>
                                        </p:tgtEl>
                                        <p:attrNameLst>
                                          <p:attrName>style.visibility</p:attrName>
                                        </p:attrNameLst>
                                      </p:cBhvr>
                                      <p:to>
                                        <p:strVal val="visible"/>
                                      </p:to>
                                    </p:set>
                                    <p:animEffect transition="in" filter="wipe(left)">
                                      <p:cBhvr>
                                        <p:cTn id="39" dur="350"/>
                                        <p:tgtEl>
                                          <p:spTgt spid="5142"/>
                                        </p:tgtEl>
                                      </p:cBhvr>
                                    </p:animEffect>
                                  </p:childTnLst>
                                </p:cTn>
                              </p:par>
                            </p:childTnLst>
                          </p:cTn>
                        </p:par>
                        <p:par>
                          <p:cTn id="40" fill="hold">
                            <p:stCondLst>
                              <p:cond delay="2650"/>
                            </p:stCondLst>
                            <p:childTnLst>
                              <p:par>
                                <p:cTn id="41" presetID="23" presetClass="entr" presetSubtype="16" fill="hold" nodeType="afterEffect">
                                  <p:stCondLst>
                                    <p:cond delay="0"/>
                                  </p:stCondLst>
                                  <p:childTnLst>
                                    <p:set>
                                      <p:cBhvr>
                                        <p:cTn id="42" dur="1" fill="hold">
                                          <p:stCondLst>
                                            <p:cond delay="0"/>
                                          </p:stCondLst>
                                        </p:cTn>
                                        <p:tgtEl>
                                          <p:spTgt spid="5152"/>
                                        </p:tgtEl>
                                        <p:attrNameLst>
                                          <p:attrName>style.visibility</p:attrName>
                                        </p:attrNameLst>
                                      </p:cBhvr>
                                      <p:to>
                                        <p:strVal val="visible"/>
                                      </p:to>
                                    </p:set>
                                    <p:anim calcmode="lin" valueType="num">
                                      <p:cBhvr>
                                        <p:cTn id="43" dur="500" fill="hold"/>
                                        <p:tgtEl>
                                          <p:spTgt spid="5152"/>
                                        </p:tgtEl>
                                        <p:attrNameLst>
                                          <p:attrName>ppt_w</p:attrName>
                                        </p:attrNameLst>
                                      </p:cBhvr>
                                      <p:tavLst>
                                        <p:tav tm="0">
                                          <p:val>
                                            <p:fltVal val="0"/>
                                          </p:val>
                                        </p:tav>
                                        <p:tav tm="100000">
                                          <p:val>
                                            <p:strVal val="#ppt_w"/>
                                          </p:val>
                                        </p:tav>
                                      </p:tavLst>
                                    </p:anim>
                                    <p:anim calcmode="lin" valueType="num">
                                      <p:cBhvr>
                                        <p:cTn id="44" dur="500" fill="hold"/>
                                        <p:tgtEl>
                                          <p:spTgt spid="5152"/>
                                        </p:tgtEl>
                                        <p:attrNameLst>
                                          <p:attrName>ppt_h</p:attrName>
                                        </p:attrNameLst>
                                      </p:cBhvr>
                                      <p:tavLst>
                                        <p:tav tm="0">
                                          <p:val>
                                            <p:fltVal val="0"/>
                                          </p:val>
                                        </p:tav>
                                        <p:tav tm="100000">
                                          <p:val>
                                            <p:strVal val="#ppt_h"/>
                                          </p:val>
                                        </p:tav>
                                      </p:tavLst>
                                    </p:anim>
                                  </p:childTnLst>
                                </p:cTn>
                              </p:par>
                              <p:par>
                                <p:cTn id="45" presetID="12" presetClass="entr" presetSubtype="1" fill="hold" nodeType="withEffect">
                                  <p:stCondLst>
                                    <p:cond delay="0"/>
                                  </p:stCondLst>
                                  <p:childTnLst>
                                    <p:set>
                                      <p:cBhvr>
                                        <p:cTn id="46" dur="1" fill="hold">
                                          <p:stCondLst>
                                            <p:cond delay="0"/>
                                          </p:stCondLst>
                                        </p:cTn>
                                        <p:tgtEl>
                                          <p:spTgt spid="5164"/>
                                        </p:tgtEl>
                                        <p:attrNameLst>
                                          <p:attrName>style.visibility</p:attrName>
                                        </p:attrNameLst>
                                      </p:cBhvr>
                                      <p:to>
                                        <p:strVal val="visible"/>
                                      </p:to>
                                    </p:set>
                                    <p:anim calcmode="lin" valueType="num">
                                      <p:cBhvr additive="base">
                                        <p:cTn id="47" dur="500"/>
                                        <p:tgtEl>
                                          <p:spTgt spid="5164"/>
                                        </p:tgtEl>
                                        <p:attrNameLst>
                                          <p:attrName>ppt_y</p:attrName>
                                        </p:attrNameLst>
                                      </p:cBhvr>
                                      <p:tavLst>
                                        <p:tav tm="0">
                                          <p:val>
                                            <p:strVal val="#ppt_y-#ppt_h*1.125000"/>
                                          </p:val>
                                        </p:tav>
                                        <p:tav tm="100000">
                                          <p:val>
                                            <p:strVal val="#ppt_y"/>
                                          </p:val>
                                        </p:tav>
                                      </p:tavLst>
                                    </p:anim>
                                    <p:animEffect transition="in" filter="wipe(down)">
                                      <p:cBhvr>
                                        <p:cTn id="48" dur="500"/>
                                        <p:tgtEl>
                                          <p:spTgt spid="5164"/>
                                        </p:tgtEl>
                                      </p:cBhvr>
                                    </p:animEffect>
                                  </p:childTnLst>
                                </p:cTn>
                              </p:par>
                            </p:childTnLst>
                          </p:cTn>
                        </p:par>
                        <p:par>
                          <p:cTn id="49" fill="hold">
                            <p:stCondLst>
                              <p:cond delay="3150"/>
                            </p:stCondLst>
                            <p:childTnLst>
                              <p:par>
                                <p:cTn id="50" presetID="22" presetClass="entr" presetSubtype="8" fill="hold" nodeType="afterEffect">
                                  <p:stCondLst>
                                    <p:cond delay="0"/>
                                  </p:stCondLst>
                                  <p:childTnLst>
                                    <p:set>
                                      <p:cBhvr>
                                        <p:cTn id="51" dur="1" fill="hold">
                                          <p:stCondLst>
                                            <p:cond delay="0"/>
                                          </p:stCondLst>
                                        </p:cTn>
                                        <p:tgtEl>
                                          <p:spTgt spid="5147"/>
                                        </p:tgtEl>
                                        <p:attrNameLst>
                                          <p:attrName>style.visibility</p:attrName>
                                        </p:attrNameLst>
                                      </p:cBhvr>
                                      <p:to>
                                        <p:strVal val="visible"/>
                                      </p:to>
                                    </p:set>
                                    <p:animEffect transition="in" filter="wipe(left)">
                                      <p:cBhvr>
                                        <p:cTn id="52" dur="350"/>
                                        <p:tgtEl>
                                          <p:spTgt spid="5147"/>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5143"/>
                                        </p:tgtEl>
                                        <p:attrNameLst>
                                          <p:attrName>style.visibility</p:attrName>
                                        </p:attrNameLst>
                                      </p:cBhvr>
                                      <p:to>
                                        <p:strVal val="visible"/>
                                      </p:to>
                                    </p:set>
                                    <p:animEffect transition="in" filter="wipe(left)">
                                      <p:cBhvr>
                                        <p:cTn id="56" dur="350"/>
                                        <p:tgtEl>
                                          <p:spTgt spid="5143"/>
                                        </p:tgtEl>
                                      </p:cBhvr>
                                    </p:animEffect>
                                  </p:childTnLst>
                                </p:cTn>
                              </p:par>
                            </p:childTnLst>
                          </p:cTn>
                        </p:par>
                        <p:par>
                          <p:cTn id="57" fill="hold">
                            <p:stCondLst>
                              <p:cond delay="3850"/>
                            </p:stCondLst>
                            <p:childTnLst>
                              <p:par>
                                <p:cTn id="58" presetID="23" presetClass="entr" presetSubtype="16" fill="hold" nodeType="afterEffect">
                                  <p:stCondLst>
                                    <p:cond delay="0"/>
                                  </p:stCondLst>
                                  <p:childTnLst>
                                    <p:set>
                                      <p:cBhvr>
                                        <p:cTn id="59" dur="1" fill="hold">
                                          <p:stCondLst>
                                            <p:cond delay="0"/>
                                          </p:stCondLst>
                                        </p:cTn>
                                        <p:tgtEl>
                                          <p:spTgt spid="5155"/>
                                        </p:tgtEl>
                                        <p:attrNameLst>
                                          <p:attrName>style.visibility</p:attrName>
                                        </p:attrNameLst>
                                      </p:cBhvr>
                                      <p:to>
                                        <p:strVal val="visible"/>
                                      </p:to>
                                    </p:set>
                                    <p:anim calcmode="lin" valueType="num">
                                      <p:cBhvr>
                                        <p:cTn id="60" dur="500" fill="hold"/>
                                        <p:tgtEl>
                                          <p:spTgt spid="5155"/>
                                        </p:tgtEl>
                                        <p:attrNameLst>
                                          <p:attrName>ppt_w</p:attrName>
                                        </p:attrNameLst>
                                      </p:cBhvr>
                                      <p:tavLst>
                                        <p:tav tm="0">
                                          <p:val>
                                            <p:fltVal val="0"/>
                                          </p:val>
                                        </p:tav>
                                        <p:tav tm="100000">
                                          <p:val>
                                            <p:strVal val="#ppt_w"/>
                                          </p:val>
                                        </p:tav>
                                      </p:tavLst>
                                    </p:anim>
                                    <p:anim calcmode="lin" valueType="num">
                                      <p:cBhvr>
                                        <p:cTn id="61" dur="500" fill="hold"/>
                                        <p:tgtEl>
                                          <p:spTgt spid="5155"/>
                                        </p:tgtEl>
                                        <p:attrNameLst>
                                          <p:attrName>ppt_h</p:attrName>
                                        </p:attrNameLst>
                                      </p:cBhvr>
                                      <p:tavLst>
                                        <p:tav tm="0">
                                          <p:val>
                                            <p:fltVal val="0"/>
                                          </p:val>
                                        </p:tav>
                                        <p:tav tm="100000">
                                          <p:val>
                                            <p:strVal val="#ppt_h"/>
                                          </p:val>
                                        </p:tav>
                                      </p:tavLst>
                                    </p:anim>
                                  </p:childTnLst>
                                </p:cTn>
                              </p:par>
                              <p:par>
                                <p:cTn id="62" presetID="12" presetClass="entr" presetSubtype="1" fill="hold" nodeType="withEffect">
                                  <p:stCondLst>
                                    <p:cond delay="0"/>
                                  </p:stCondLst>
                                  <p:childTnLst>
                                    <p:set>
                                      <p:cBhvr>
                                        <p:cTn id="63" dur="1" fill="hold">
                                          <p:stCondLst>
                                            <p:cond delay="0"/>
                                          </p:stCondLst>
                                        </p:cTn>
                                        <p:tgtEl>
                                          <p:spTgt spid="5167"/>
                                        </p:tgtEl>
                                        <p:attrNameLst>
                                          <p:attrName>style.visibility</p:attrName>
                                        </p:attrNameLst>
                                      </p:cBhvr>
                                      <p:to>
                                        <p:strVal val="visible"/>
                                      </p:to>
                                    </p:set>
                                    <p:anim calcmode="lin" valueType="num">
                                      <p:cBhvr additive="base">
                                        <p:cTn id="64" dur="500"/>
                                        <p:tgtEl>
                                          <p:spTgt spid="5167"/>
                                        </p:tgtEl>
                                        <p:attrNameLst>
                                          <p:attrName>ppt_y</p:attrName>
                                        </p:attrNameLst>
                                      </p:cBhvr>
                                      <p:tavLst>
                                        <p:tav tm="0">
                                          <p:val>
                                            <p:strVal val="#ppt_y-#ppt_h*1.125000"/>
                                          </p:val>
                                        </p:tav>
                                        <p:tav tm="100000">
                                          <p:val>
                                            <p:strVal val="#ppt_y"/>
                                          </p:val>
                                        </p:tav>
                                      </p:tavLst>
                                    </p:anim>
                                    <p:animEffect transition="in" filter="wipe(down)">
                                      <p:cBhvr>
                                        <p:cTn id="65" dur="500"/>
                                        <p:tgtEl>
                                          <p:spTgt spid="5167"/>
                                        </p:tgtEl>
                                      </p:cBhvr>
                                    </p:animEffect>
                                  </p:childTnLst>
                                </p:cTn>
                              </p:par>
                            </p:childTnLst>
                          </p:cTn>
                        </p:par>
                        <p:par>
                          <p:cTn id="66" fill="hold">
                            <p:stCondLst>
                              <p:cond delay="4350"/>
                            </p:stCondLst>
                            <p:childTnLst>
                              <p:par>
                                <p:cTn id="67" presetID="22" presetClass="entr" presetSubtype="8" fill="hold" nodeType="afterEffect">
                                  <p:stCondLst>
                                    <p:cond delay="0"/>
                                  </p:stCondLst>
                                  <p:childTnLst>
                                    <p:set>
                                      <p:cBhvr>
                                        <p:cTn id="68" dur="1" fill="hold">
                                          <p:stCondLst>
                                            <p:cond delay="0"/>
                                          </p:stCondLst>
                                        </p:cTn>
                                        <p:tgtEl>
                                          <p:spTgt spid="5148"/>
                                        </p:tgtEl>
                                        <p:attrNameLst>
                                          <p:attrName>style.visibility</p:attrName>
                                        </p:attrNameLst>
                                      </p:cBhvr>
                                      <p:to>
                                        <p:strVal val="visible"/>
                                      </p:to>
                                    </p:set>
                                    <p:animEffect transition="in" filter="wipe(left)">
                                      <p:cBhvr>
                                        <p:cTn id="69" dur="350"/>
                                        <p:tgtEl>
                                          <p:spTgt spid="5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 grpId="0" animBg="1"/>
      <p:bldP spid="5142" grpId="0" animBg="1"/>
      <p:bldP spid="5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219" name="矩形 19"/>
          <p:cNvSpPr>
            <a:spLocks noChangeArrowheads="1"/>
          </p:cNvSpPr>
          <p:nvPr/>
        </p:nvSpPr>
        <p:spPr bwMode="auto">
          <a:xfrm>
            <a:off x="0" y="2066925"/>
            <a:ext cx="12192000" cy="2949575"/>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0"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9225"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cxnSp>
        <p:nvCxnSpPr>
          <p:cNvPr id="9226"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grpSp>
        <p:nvGrpSpPr>
          <p:cNvPr id="11282" name="组合 5"/>
          <p:cNvGrpSpPr/>
          <p:nvPr/>
        </p:nvGrpSpPr>
        <p:grpSpPr bwMode="auto">
          <a:xfrm>
            <a:off x="0" y="2414588"/>
            <a:ext cx="12192000" cy="1479550"/>
            <a:chOff x="0" y="0"/>
            <a:chExt cx="12192000" cy="1480457"/>
          </a:xfrm>
        </p:grpSpPr>
        <p:sp>
          <p:nvSpPr>
            <p:cNvPr id="9234" name="弧形 44"/>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9235"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cxnSp>
          <p:nvCxnSpPr>
            <p:cNvPr id="9236"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grpSp>
      <p:grpSp>
        <p:nvGrpSpPr>
          <p:cNvPr id="11286" name="组合 74"/>
          <p:cNvGrpSpPr/>
          <p:nvPr/>
        </p:nvGrpSpPr>
        <p:grpSpPr bwMode="auto">
          <a:xfrm>
            <a:off x="5475288" y="2524125"/>
            <a:ext cx="1247775" cy="1249363"/>
            <a:chOff x="0" y="0"/>
            <a:chExt cx="1248318" cy="1248318"/>
          </a:xfrm>
        </p:grpSpPr>
        <p:sp>
          <p:nvSpPr>
            <p:cNvPr id="9232"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28" name="组合 80">
            <a:extLst>
              <a:ext uri="{FF2B5EF4-FFF2-40B4-BE49-F238E27FC236}">
                <a16:creationId xmlns:a16="http://schemas.microsoft.com/office/drawing/2014/main" id="{9842091C-05B1-4798-BF5B-FF4A1F34EEDC}"/>
              </a:ext>
            </a:extLst>
          </p:cNvPr>
          <p:cNvGrpSpPr/>
          <p:nvPr/>
        </p:nvGrpSpPr>
        <p:grpSpPr bwMode="auto">
          <a:xfrm>
            <a:off x="4975818" y="3894138"/>
            <a:ext cx="2262188" cy="971548"/>
            <a:chOff x="0" y="0"/>
            <a:chExt cx="2261776" cy="733967"/>
          </a:xfrm>
        </p:grpSpPr>
        <p:sp>
          <p:nvSpPr>
            <p:cNvPr id="29" name="文本框 65">
              <a:extLst>
                <a:ext uri="{FF2B5EF4-FFF2-40B4-BE49-F238E27FC236}">
                  <a16:creationId xmlns:a16="http://schemas.microsoft.com/office/drawing/2014/main" id="{8F680165-1FEE-4BD6-9C22-7E2BE1682352}"/>
                </a:ext>
              </a:extLst>
            </p:cNvPr>
            <p:cNvSpPr txBox="1">
              <a:spLocks noChangeArrowheads="1"/>
            </p:cNvSpPr>
            <p:nvPr/>
          </p:nvSpPr>
          <p:spPr bwMode="auto">
            <a:xfrm>
              <a:off x="0" y="0"/>
              <a:ext cx="2261776" cy="4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系统简介</a:t>
              </a:r>
            </a:p>
          </p:txBody>
        </p:sp>
        <p:sp>
          <p:nvSpPr>
            <p:cNvPr id="30" name="矩形 69">
              <a:extLst>
                <a:ext uri="{FF2B5EF4-FFF2-40B4-BE49-F238E27FC236}">
                  <a16:creationId xmlns:a16="http://schemas.microsoft.com/office/drawing/2014/main" id="{E9ADE3A8-AA06-4527-93A3-5BF454D7F9C0}"/>
                </a:ext>
              </a:extLst>
            </p:cNvPr>
            <p:cNvSpPr>
              <a:spLocks noChangeArrowheads="1"/>
            </p:cNvSpPr>
            <p:nvPr/>
          </p:nvSpPr>
          <p:spPr bwMode="auto">
            <a:xfrm>
              <a:off x="9411" y="333720"/>
              <a:ext cx="2242954"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基于</a:t>
              </a:r>
              <a:r>
                <a:rPr lang="en-US" altLang="zh-CN" sz="1000" dirty="0">
                  <a:solidFill>
                    <a:schemeClr val="bg1"/>
                  </a:solidFill>
                  <a:latin typeface="楷体" panose="02010609060101010101" pitchFamily="49" charset="-122"/>
                  <a:ea typeface="楷体" panose="02010609060101010101" pitchFamily="49" charset="-122"/>
                  <a:cs typeface="Arial" panose="020B0604020202020204" pitchFamily="34" charset="0"/>
                </a:rPr>
                <a:t>Restful API</a:t>
              </a:r>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项目实施管理系统的设计背景以及需求分析</a:t>
              </a: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282"/>
                                        </p:tgtEl>
                                        <p:attrNameLst>
                                          <p:attrName>style.visibility</p:attrName>
                                        </p:attrNameLst>
                                      </p:cBhvr>
                                      <p:to>
                                        <p:strVal val="visible"/>
                                      </p:to>
                                    </p:set>
                                    <p:animEffect transition="in" filter="barn(outVertical)">
                                      <p:cBhvr>
                                        <p:cTn id="12" dur="500"/>
                                        <p:tgtEl>
                                          <p:spTgt spid="11282"/>
                                        </p:tgtEl>
                                      </p:cBhvr>
                                    </p:animEffect>
                                  </p:childTnLst>
                                </p:cTn>
                              </p:par>
                              <p:par>
                                <p:cTn id="13" presetID="12" presetClass="entr" presetSubtype="1"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ppt_y</p:attrName>
                                        </p:attrNameLst>
                                      </p:cBhvr>
                                      <p:tavLst>
                                        <p:tav tm="0">
                                          <p:val>
                                            <p:strVal val="#ppt_y-#ppt_h*1.125000"/>
                                          </p:val>
                                        </p:tav>
                                        <p:tav tm="100000">
                                          <p:val>
                                            <p:strVal val="#ppt_y"/>
                                          </p:val>
                                        </p:tav>
                                      </p:tavLst>
                                    </p:anim>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171" name="任意多边形 9"/>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9224" name="矩形 1"/>
          <p:cNvSpPr>
            <a:spLocks noChangeArrowheads="1"/>
          </p:cNvSpPr>
          <p:nvPr/>
        </p:nvSpPr>
        <p:spPr bwMode="auto">
          <a:xfrm>
            <a:off x="407988" y="1196975"/>
            <a:ext cx="3798887" cy="3603625"/>
          </a:xfrm>
          <a:prstGeom prst="rect">
            <a:avLst/>
          </a:prstGeom>
          <a:blipFill dpi="0" rotWithShape="1">
            <a:blip r:embed="rId3" cstate="print"/>
            <a:srcRect/>
            <a:stretch>
              <a:fillRect/>
            </a:stretch>
          </a:blipFill>
          <a:ln>
            <a:noFill/>
          </a:ln>
          <a:effectLst>
            <a:outerShdw dist="38100" dir="5400000" algn="ctr" rotWithShape="0">
              <a:srgbClr val="000000">
                <a:alpha val="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9225" name="组合 3"/>
          <p:cNvGrpSpPr/>
          <p:nvPr/>
        </p:nvGrpSpPr>
        <p:grpSpPr bwMode="auto">
          <a:xfrm>
            <a:off x="407988" y="4906963"/>
            <a:ext cx="3798887" cy="1602662"/>
            <a:chOff x="0" y="0"/>
            <a:chExt cx="3798477" cy="1602340"/>
          </a:xfrm>
        </p:grpSpPr>
        <p:sp>
          <p:nvSpPr>
            <p:cNvPr id="7231" name="矩形 8"/>
            <p:cNvSpPr>
              <a:spLocks noChangeArrowheads="1"/>
            </p:cNvSpPr>
            <p:nvPr/>
          </p:nvSpPr>
          <p:spPr bwMode="auto">
            <a:xfrm>
              <a:off x="0" y="0"/>
              <a:ext cx="3798477" cy="1582420"/>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232" name="矩形 10"/>
            <p:cNvSpPr>
              <a:spLocks noChangeArrowheads="1"/>
            </p:cNvSpPr>
            <p:nvPr/>
          </p:nvSpPr>
          <p:spPr bwMode="auto">
            <a:xfrm>
              <a:off x="103642" y="217624"/>
              <a:ext cx="3694835" cy="13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1400" dirty="0">
                  <a:latin typeface="仿宋" panose="02010609060101010101" pitchFamily="49" charset="-122"/>
                  <a:ea typeface="仿宋" panose="02010609060101010101" pitchFamily="49" charset="-122"/>
                </a:rPr>
                <a:t>基于</a:t>
              </a:r>
              <a:r>
                <a:rPr lang="en-US" altLang="zh-CN" sz="1400" dirty="0" err="1">
                  <a:latin typeface="仿宋" panose="02010609060101010101" pitchFamily="49" charset="-122"/>
                  <a:ea typeface="仿宋" panose="02010609060101010101" pitchFamily="49" charset="-122"/>
                </a:rPr>
                <a:t>.Net</a:t>
              </a:r>
              <a:r>
                <a:rPr lang="zh-CN" altLang="zh-CN" sz="1400" dirty="0">
                  <a:latin typeface="仿宋" panose="02010609060101010101" pitchFamily="49" charset="-122"/>
                  <a:ea typeface="仿宋" panose="02010609060101010101" pitchFamily="49" charset="-122"/>
                </a:rPr>
                <a:t>平台、重点依靠</a:t>
              </a:r>
              <a:r>
                <a:rPr lang="en-US" altLang="zh-CN" sz="1400" dirty="0">
                  <a:latin typeface="仿宋" panose="02010609060101010101" pitchFamily="49" charset="-122"/>
                  <a:ea typeface="仿宋" panose="02010609060101010101" pitchFamily="49" charset="-122"/>
                </a:rPr>
                <a:t>Restful API</a:t>
              </a:r>
              <a:r>
                <a:rPr lang="zh-CN" altLang="zh-CN" sz="1400" dirty="0">
                  <a:latin typeface="仿宋" panose="02010609060101010101" pitchFamily="49" charset="-122"/>
                  <a:ea typeface="仿宋" panose="02010609060101010101" pitchFamily="49" charset="-122"/>
                </a:rPr>
                <a:t>技术实现的项目实施管理系统，该系统追求程序的高拓展性以及高效的数据信息处理速度，旨在尽可能多地提高工作者的工作体验以及工作效率，采用灵活多样化的开发方式极大地降低系统模块代码之间的耦合率。</a:t>
              </a:r>
            </a:p>
          </p:txBody>
        </p:sp>
      </p:grpSp>
      <p:sp>
        <p:nvSpPr>
          <p:cNvPr id="7196" name="任意多边形 55"/>
          <p:cNvSpPr/>
          <p:nvPr/>
        </p:nvSpPr>
        <p:spPr bwMode="auto">
          <a:xfrm>
            <a:off x="5948363" y="1325563"/>
            <a:ext cx="320675" cy="320676"/>
          </a:xfrm>
          <a:custGeom>
            <a:avLst/>
            <a:gdLst>
              <a:gd name="T0" fmla="*/ 122138 w 406684"/>
              <a:gd name="T1" fmla="*/ 100571 h 406684"/>
              <a:gd name="T2" fmla="*/ 122138 w 406684"/>
              <a:gd name="T3" fmla="*/ 228408 h 406684"/>
              <a:gd name="T4" fmla="*/ 232187 w 406684"/>
              <a:gd name="T5" fmla="*/ 164490 h 406684"/>
              <a:gd name="T6" fmla="*/ 122138 w 406684"/>
              <a:gd name="T7" fmla="*/ 100571 h 406684"/>
              <a:gd name="T8" fmla="*/ 160307 w 406684"/>
              <a:gd name="T9" fmla="*/ 0 h 406684"/>
              <a:gd name="T10" fmla="*/ 320614 w 406684"/>
              <a:gd name="T11" fmla="*/ 160535 h 406684"/>
              <a:gd name="T12" fmla="*/ 160307 w 406684"/>
              <a:gd name="T13" fmla="*/ 321070 h 406684"/>
              <a:gd name="T14" fmla="*/ 0 w 406684"/>
              <a:gd name="T15" fmla="*/ 160535 h 406684"/>
              <a:gd name="T16" fmla="*/ 1603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68" name="矩形 57"/>
          <p:cNvSpPr>
            <a:spLocks noChangeArrowheads="1"/>
          </p:cNvSpPr>
          <p:nvPr/>
        </p:nvSpPr>
        <p:spPr bwMode="auto">
          <a:xfrm>
            <a:off x="6311900" y="1646238"/>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实时监控项目实施进度</a:t>
            </a:r>
            <a:endParaRPr lang="en-US" altLang="zh-CN" sz="12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提供项目信息管理（新增、编辑、删除、查看）</a:t>
            </a:r>
            <a:endParaRPr lang="en-US" altLang="zh-CN" sz="1200" dirty="0">
              <a:solidFill>
                <a:schemeClr val="bg1"/>
              </a:solidFill>
              <a:latin typeface="仿宋" panose="02010609060101010101" pitchFamily="49" charset="-122"/>
              <a:ea typeface="仿宋" panose="02010609060101010101" pitchFamily="49" charset="-122"/>
            </a:endParaRPr>
          </a:p>
          <a:p>
            <a:pPr algn="just" eaLnBrk="1" hangingPunct="1"/>
            <a:r>
              <a:rPr lang="en-US" altLang="zh-CN" sz="1200" dirty="0">
                <a:solidFill>
                  <a:schemeClr val="bg1"/>
                </a:solidFill>
                <a:latin typeface="Arial" panose="020B0604020202020204" pitchFamily="34" charset="0"/>
              </a:rPr>
              <a:t> </a:t>
            </a:r>
            <a:endParaRPr lang="zh-CN" altLang="en-US" sz="1200" dirty="0">
              <a:solidFill>
                <a:schemeClr val="bg1"/>
              </a:solidFill>
              <a:latin typeface="Arial" panose="020B0604020202020204" pitchFamily="34" charset="0"/>
            </a:endParaRPr>
          </a:p>
        </p:txBody>
      </p:sp>
      <p:sp>
        <p:nvSpPr>
          <p:cNvPr id="7194" name="任意多边形 64"/>
          <p:cNvSpPr/>
          <p:nvPr/>
        </p:nvSpPr>
        <p:spPr bwMode="auto">
          <a:xfrm>
            <a:off x="5948363" y="2692400"/>
            <a:ext cx="320675" cy="320674"/>
          </a:xfrm>
          <a:custGeom>
            <a:avLst/>
            <a:gdLst>
              <a:gd name="T0" fmla="*/ 122138 w 406684"/>
              <a:gd name="T1" fmla="*/ 100571 h 406684"/>
              <a:gd name="T2" fmla="*/ 122138 w 406684"/>
              <a:gd name="T3" fmla="*/ 228408 h 406684"/>
              <a:gd name="T4" fmla="*/ 232187 w 406684"/>
              <a:gd name="T5" fmla="*/ 164490 h 406684"/>
              <a:gd name="T6" fmla="*/ 122138 w 406684"/>
              <a:gd name="T7" fmla="*/ 100571 h 406684"/>
              <a:gd name="T8" fmla="*/ 160307 w 406684"/>
              <a:gd name="T9" fmla="*/ 0 h 406684"/>
              <a:gd name="T10" fmla="*/ 320614 w 406684"/>
              <a:gd name="T11" fmla="*/ 160535 h 406684"/>
              <a:gd name="T12" fmla="*/ 160307 w 406684"/>
              <a:gd name="T13" fmla="*/ 321070 h 406684"/>
              <a:gd name="T14" fmla="*/ 0 w 406684"/>
              <a:gd name="T15" fmla="*/ 160535 h 406684"/>
              <a:gd name="T16" fmla="*/ 1603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72" name="矩形 66"/>
          <p:cNvSpPr>
            <a:spLocks noChangeArrowheads="1"/>
          </p:cNvSpPr>
          <p:nvPr/>
        </p:nvSpPr>
        <p:spPr bwMode="auto">
          <a:xfrm>
            <a:off x="6311900" y="3013075"/>
            <a:ext cx="54721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单位信息管理（新增、编辑、删除、查看）</a:t>
            </a:r>
            <a:endParaRPr lang="en-US" altLang="zh-CN" sz="12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为项目实施管理提供必要的数据源</a:t>
            </a:r>
            <a:r>
              <a:rPr lang="en-US" altLang="zh-CN" sz="1200" dirty="0">
                <a:solidFill>
                  <a:schemeClr val="bg1"/>
                </a:solidFill>
                <a:latin typeface="仿宋" panose="02010609060101010101" pitchFamily="49" charset="-122"/>
                <a:ea typeface="仿宋" panose="02010609060101010101" pitchFamily="49" charset="-122"/>
              </a:rPr>
              <a:t> </a:t>
            </a:r>
            <a:endParaRPr lang="zh-CN" altLang="en-US" sz="1200" dirty="0">
              <a:solidFill>
                <a:schemeClr val="bg1"/>
              </a:solidFill>
              <a:latin typeface="仿宋" panose="02010609060101010101" pitchFamily="49" charset="-122"/>
              <a:ea typeface="仿宋" panose="02010609060101010101" pitchFamily="49" charset="-122"/>
            </a:endParaRPr>
          </a:p>
        </p:txBody>
      </p:sp>
      <p:sp>
        <p:nvSpPr>
          <p:cNvPr id="7192" name="任意多边形 68"/>
          <p:cNvSpPr/>
          <p:nvPr/>
        </p:nvSpPr>
        <p:spPr bwMode="auto">
          <a:xfrm>
            <a:off x="5948363" y="4060825"/>
            <a:ext cx="320675" cy="320675"/>
          </a:xfrm>
          <a:custGeom>
            <a:avLst/>
            <a:gdLst>
              <a:gd name="T0" fmla="*/ 122138 w 406684"/>
              <a:gd name="T1" fmla="*/ 100102 h 406684"/>
              <a:gd name="T2" fmla="*/ 122138 w 406684"/>
              <a:gd name="T3" fmla="*/ 227341 h 406684"/>
              <a:gd name="T4" fmla="*/ 232187 w 406684"/>
              <a:gd name="T5" fmla="*/ 163722 h 406684"/>
              <a:gd name="T6" fmla="*/ 122138 w 406684"/>
              <a:gd name="T7" fmla="*/ 100102 h 406684"/>
              <a:gd name="T8" fmla="*/ 160307 w 406684"/>
              <a:gd name="T9" fmla="*/ 0 h 406684"/>
              <a:gd name="T10" fmla="*/ 320614 w 406684"/>
              <a:gd name="T11" fmla="*/ 159785 h 406684"/>
              <a:gd name="T12" fmla="*/ 160307 w 406684"/>
              <a:gd name="T13" fmla="*/ 319570 h 406684"/>
              <a:gd name="T14" fmla="*/ 0 w 406684"/>
              <a:gd name="T15" fmla="*/ 159785 h 406684"/>
              <a:gd name="T16" fmla="*/ 160307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9276" name="矩形 70"/>
          <p:cNvSpPr>
            <a:spLocks noChangeArrowheads="1"/>
          </p:cNvSpPr>
          <p:nvPr/>
        </p:nvSpPr>
        <p:spPr bwMode="auto">
          <a:xfrm>
            <a:off x="6311900" y="4381500"/>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对单位成员信息进行管理（新增、编辑、删除、查看）</a:t>
            </a:r>
            <a:endParaRPr lang="en-US" altLang="zh-CN" sz="12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为单位信息管理提供必要的数据源</a:t>
            </a:r>
            <a:endParaRPr lang="en-US" altLang="zh-CN" sz="12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200" dirty="0">
                <a:solidFill>
                  <a:schemeClr val="bg1"/>
                </a:solidFill>
                <a:latin typeface="仿宋" panose="02010609060101010101" pitchFamily="49" charset="-122"/>
                <a:ea typeface="仿宋" panose="02010609060101010101" pitchFamily="49" charset="-122"/>
              </a:rPr>
              <a:t>为项目实施管理提供必要的数据源</a:t>
            </a:r>
          </a:p>
        </p:txBody>
      </p:sp>
      <p:sp>
        <p:nvSpPr>
          <p:cNvPr id="65" name="文本框 65">
            <a:extLst>
              <a:ext uri="{FF2B5EF4-FFF2-40B4-BE49-F238E27FC236}">
                <a16:creationId xmlns:a16="http://schemas.microsoft.com/office/drawing/2014/main" id="{B1375B02-3FBC-4D6F-B37C-DFA742FBAAC5}"/>
              </a:ext>
            </a:extLst>
          </p:cNvPr>
          <p:cNvSpPr txBox="1">
            <a:spLocks noChangeArrowheads="1"/>
          </p:cNvSpPr>
          <p:nvPr/>
        </p:nvSpPr>
        <p:spPr bwMode="auto">
          <a:xfrm>
            <a:off x="511641" y="423737"/>
            <a:ext cx="2262188" cy="61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系统简介</a:t>
            </a:r>
          </a:p>
        </p:txBody>
      </p:sp>
      <p:sp>
        <p:nvSpPr>
          <p:cNvPr id="66" name="矩形 21">
            <a:extLst>
              <a:ext uri="{FF2B5EF4-FFF2-40B4-BE49-F238E27FC236}">
                <a16:creationId xmlns:a16="http://schemas.microsoft.com/office/drawing/2014/main" id="{CCE478FA-5A91-4B82-ACCC-80D11421A903}"/>
              </a:ext>
            </a:extLst>
          </p:cNvPr>
          <p:cNvSpPr>
            <a:spLocks noChangeArrowheads="1"/>
          </p:cNvSpPr>
          <p:nvPr/>
        </p:nvSpPr>
        <p:spPr bwMode="auto">
          <a:xfrm>
            <a:off x="6091238" y="636989"/>
            <a:ext cx="589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defRPr/>
            </a:pPr>
            <a:r>
              <a:rPr lang="en-US" sz="1200" dirty="0">
                <a:solidFill>
                  <a:schemeClr val="bg1"/>
                </a:solidFill>
                <a:latin typeface="Arial Black" panose="020B0A04020102020204" pitchFamily="34" charset="0"/>
              </a:rPr>
              <a:t>Project implementation management system based on Restful API</a:t>
            </a:r>
            <a:endParaRPr lang="zh-CN" altLang="en-US" sz="1050" dirty="0">
              <a:solidFill>
                <a:schemeClr val="bg1"/>
              </a:solidFill>
              <a:latin typeface="Arial Black" panose="020B0A04020102020204" pitchFamily="34" charset="0"/>
            </a:endParaRPr>
          </a:p>
        </p:txBody>
      </p:sp>
      <p:sp>
        <p:nvSpPr>
          <p:cNvPr id="28" name="文本框 65">
            <a:extLst>
              <a:ext uri="{FF2B5EF4-FFF2-40B4-BE49-F238E27FC236}">
                <a16:creationId xmlns:a16="http://schemas.microsoft.com/office/drawing/2014/main" id="{693BAA05-61C3-40C6-8826-90E2137CA5C9}"/>
              </a:ext>
            </a:extLst>
          </p:cNvPr>
          <p:cNvSpPr txBox="1">
            <a:spLocks noChangeArrowheads="1"/>
          </p:cNvSpPr>
          <p:nvPr/>
        </p:nvSpPr>
        <p:spPr bwMode="auto">
          <a:xfrm>
            <a:off x="5880101" y="1301235"/>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chemeClr val="bg1"/>
                </a:solidFill>
                <a:latin typeface="Arial" panose="020B0604020202020204" pitchFamily="34" charset="0"/>
                <a:cs typeface="Arial" panose="020B0604020202020204" pitchFamily="34" charset="0"/>
              </a:rPr>
              <a:t>项目实施管理</a:t>
            </a:r>
          </a:p>
        </p:txBody>
      </p:sp>
      <p:sp>
        <p:nvSpPr>
          <p:cNvPr id="29" name="文本框 65">
            <a:extLst>
              <a:ext uri="{FF2B5EF4-FFF2-40B4-BE49-F238E27FC236}">
                <a16:creationId xmlns:a16="http://schemas.microsoft.com/office/drawing/2014/main" id="{FEA10D97-8C90-46E2-969A-A0974F14B61C}"/>
              </a:ext>
            </a:extLst>
          </p:cNvPr>
          <p:cNvSpPr txBox="1">
            <a:spLocks noChangeArrowheads="1"/>
          </p:cNvSpPr>
          <p:nvPr/>
        </p:nvSpPr>
        <p:spPr bwMode="auto">
          <a:xfrm>
            <a:off x="5880101" y="2668071"/>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chemeClr val="bg1"/>
                </a:solidFill>
                <a:latin typeface="Arial" panose="020B0604020202020204" pitchFamily="34" charset="0"/>
                <a:cs typeface="Arial" panose="020B0604020202020204" pitchFamily="34" charset="0"/>
              </a:rPr>
              <a:t>单位信息管理</a:t>
            </a:r>
          </a:p>
        </p:txBody>
      </p:sp>
      <p:sp>
        <p:nvSpPr>
          <p:cNvPr id="30" name="文本框 65">
            <a:extLst>
              <a:ext uri="{FF2B5EF4-FFF2-40B4-BE49-F238E27FC236}">
                <a16:creationId xmlns:a16="http://schemas.microsoft.com/office/drawing/2014/main" id="{FAC7A6EB-2632-4941-8C9F-F2213B7969AD}"/>
              </a:ext>
            </a:extLst>
          </p:cNvPr>
          <p:cNvSpPr txBox="1">
            <a:spLocks noChangeArrowheads="1"/>
          </p:cNvSpPr>
          <p:nvPr/>
        </p:nvSpPr>
        <p:spPr bwMode="auto">
          <a:xfrm>
            <a:off x="5880101" y="4007735"/>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chemeClr val="bg1"/>
                </a:solidFill>
                <a:latin typeface="Arial" panose="020B0604020202020204" pitchFamily="34" charset="0"/>
                <a:cs typeface="Arial" panose="020B0604020202020204" pitchFamily="34" charset="0"/>
              </a:rPr>
              <a:t>人员信息管理</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Scale>
                                      <p:cBhvr>
                                        <p:cTn id="7"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9224"/>
                                        </p:tgtEl>
                                        <p:attrNameLst>
                                          <p:attrName>ppt_x</p:attrName>
                                          <p:attrName>ppt_y</p:attrName>
                                        </p:attrNameLst>
                                      </p:cBhvr>
                                      <p:rCtr x="0" y="0"/>
                                    </p:animMotion>
                                    <p:animEffect transition="in" filter="fade">
                                      <p:cBhvr>
                                        <p:cTn id="9" dur="1000"/>
                                        <p:tgtEl>
                                          <p:spTgt spid="922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225"/>
                                        </p:tgtEl>
                                        <p:attrNameLst>
                                          <p:attrName>style.visibility</p:attrName>
                                        </p:attrNameLst>
                                      </p:cBhvr>
                                      <p:to>
                                        <p:strVal val="visible"/>
                                      </p:to>
                                    </p:set>
                                    <p:animEffect transition="in" filter="fade">
                                      <p:cBhvr>
                                        <p:cTn id="13" dur="500"/>
                                        <p:tgtEl>
                                          <p:spTgt spid="9225"/>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9268"/>
                                        </p:tgtEl>
                                        <p:attrNameLst>
                                          <p:attrName>style.visibility</p:attrName>
                                        </p:attrNameLst>
                                      </p:cBhvr>
                                      <p:to>
                                        <p:strVal val="visible"/>
                                      </p:to>
                                    </p:set>
                                    <p:anim calcmode="lin" valueType="num">
                                      <p:cBhvr additive="base">
                                        <p:cTn id="17" dur="500"/>
                                        <p:tgtEl>
                                          <p:spTgt spid="9268"/>
                                        </p:tgtEl>
                                        <p:attrNameLst>
                                          <p:attrName>ppt_y</p:attrName>
                                        </p:attrNameLst>
                                      </p:cBhvr>
                                      <p:tavLst>
                                        <p:tav tm="0">
                                          <p:val>
                                            <p:strVal val="#ppt_y+#ppt_h*1.125000"/>
                                          </p:val>
                                        </p:tav>
                                        <p:tav tm="100000">
                                          <p:val>
                                            <p:strVal val="#ppt_y"/>
                                          </p:val>
                                        </p:tav>
                                      </p:tavLst>
                                    </p:anim>
                                    <p:animEffect transition="in" filter="wipe(up)">
                                      <p:cBhvr>
                                        <p:cTn id="18" dur="500"/>
                                        <p:tgtEl>
                                          <p:spTgt spid="9268"/>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9272"/>
                                        </p:tgtEl>
                                        <p:attrNameLst>
                                          <p:attrName>style.visibility</p:attrName>
                                        </p:attrNameLst>
                                      </p:cBhvr>
                                      <p:to>
                                        <p:strVal val="visible"/>
                                      </p:to>
                                    </p:set>
                                    <p:anim calcmode="lin" valueType="num">
                                      <p:cBhvr additive="base">
                                        <p:cTn id="22" dur="500"/>
                                        <p:tgtEl>
                                          <p:spTgt spid="9272"/>
                                        </p:tgtEl>
                                        <p:attrNameLst>
                                          <p:attrName>ppt_y</p:attrName>
                                        </p:attrNameLst>
                                      </p:cBhvr>
                                      <p:tavLst>
                                        <p:tav tm="0">
                                          <p:val>
                                            <p:strVal val="#ppt_y+#ppt_h*1.125000"/>
                                          </p:val>
                                        </p:tav>
                                        <p:tav tm="100000">
                                          <p:val>
                                            <p:strVal val="#ppt_y"/>
                                          </p:val>
                                        </p:tav>
                                      </p:tavLst>
                                    </p:anim>
                                    <p:animEffect transition="in" filter="wipe(up)">
                                      <p:cBhvr>
                                        <p:cTn id="23" dur="500"/>
                                        <p:tgtEl>
                                          <p:spTgt spid="9272"/>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9276"/>
                                        </p:tgtEl>
                                        <p:attrNameLst>
                                          <p:attrName>style.visibility</p:attrName>
                                        </p:attrNameLst>
                                      </p:cBhvr>
                                      <p:to>
                                        <p:strVal val="visible"/>
                                      </p:to>
                                    </p:set>
                                    <p:anim calcmode="lin" valueType="num">
                                      <p:cBhvr additive="base">
                                        <p:cTn id="27" dur="500"/>
                                        <p:tgtEl>
                                          <p:spTgt spid="9276"/>
                                        </p:tgtEl>
                                        <p:attrNameLst>
                                          <p:attrName>ppt_y</p:attrName>
                                        </p:attrNameLst>
                                      </p:cBhvr>
                                      <p:tavLst>
                                        <p:tav tm="0">
                                          <p:val>
                                            <p:strVal val="#ppt_y+#ppt_h*1.125000"/>
                                          </p:val>
                                        </p:tav>
                                        <p:tav tm="100000">
                                          <p:val>
                                            <p:strVal val="#ppt_y"/>
                                          </p:val>
                                        </p:tav>
                                      </p:tavLst>
                                    </p:anim>
                                    <p:animEffect transition="in" filter="wipe(up)">
                                      <p:cBhvr>
                                        <p:cTn id="28" dur="500"/>
                                        <p:tgtEl>
                                          <p:spTgt spid="9276"/>
                                        </p:tgtEl>
                                      </p:cBhvr>
                                    </p:animEffect>
                                  </p:childTnLst>
                                </p:cTn>
                              </p:par>
                            </p:childTnLst>
                          </p:cTn>
                        </p:par>
                        <p:par>
                          <p:cTn id="29" fill="hold">
                            <p:stCondLst>
                              <p:cond delay="3000"/>
                            </p:stCondLst>
                            <p:childTnLst>
                              <p:par>
                                <p:cTn id="30" presetID="22" presetClass="entr" presetSubtype="1" fill="hold" grpId="0" nodeType="afterEffect">
                                  <p:stCondLst>
                                    <p:cond delay="0"/>
                                  </p:stCondLst>
                                  <p:iterate type="lt">
                                    <p:tmPct val="10000"/>
                                  </p:iterate>
                                  <p:childTnLst>
                                    <p:set>
                                      <p:cBhvr>
                                        <p:cTn id="31" dur="1" fill="hold">
                                          <p:stCondLst>
                                            <p:cond delay="0"/>
                                          </p:stCondLst>
                                        </p:cTn>
                                        <p:tgtEl>
                                          <p:spTgt spid="66"/>
                                        </p:tgtEl>
                                        <p:attrNameLst>
                                          <p:attrName>style.visibility</p:attrName>
                                        </p:attrNameLst>
                                      </p:cBhvr>
                                      <p:to>
                                        <p:strVal val="visible"/>
                                      </p:to>
                                    </p:set>
                                    <p:animEffect transition="in" filter="wipe(up)">
                                      <p:cBhvr>
                                        <p:cTn id="3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autoUpdateAnimBg="0"/>
      <p:bldP spid="9268" grpId="0" autoUpdateAnimBg="0"/>
      <p:bldP spid="9272" grpId="0" autoUpdateAnimBg="0"/>
      <p:bldP spid="9276" grpId="0" autoUpdateAnimBg="0"/>
      <p:bldP spid="6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219" name="矩形 19"/>
          <p:cNvSpPr>
            <a:spLocks noChangeArrowheads="1"/>
          </p:cNvSpPr>
          <p:nvPr/>
        </p:nvSpPr>
        <p:spPr bwMode="auto">
          <a:xfrm>
            <a:off x="0" y="2066925"/>
            <a:ext cx="12192000" cy="2949575"/>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0"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9225"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cxnSp>
        <p:nvCxnSpPr>
          <p:cNvPr id="9226"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grpSp>
        <p:nvGrpSpPr>
          <p:cNvPr id="11282" name="组合 5"/>
          <p:cNvGrpSpPr/>
          <p:nvPr/>
        </p:nvGrpSpPr>
        <p:grpSpPr bwMode="auto">
          <a:xfrm>
            <a:off x="0" y="2414588"/>
            <a:ext cx="12192000" cy="1479550"/>
            <a:chOff x="0" y="0"/>
            <a:chExt cx="12192000" cy="1480457"/>
          </a:xfrm>
        </p:grpSpPr>
        <p:sp>
          <p:nvSpPr>
            <p:cNvPr id="9234" name="弧形 44"/>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9235"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cxnSp>
          <p:nvCxnSpPr>
            <p:cNvPr id="9236"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grpSp>
      <p:grpSp>
        <p:nvGrpSpPr>
          <p:cNvPr id="11286" name="组合 74"/>
          <p:cNvGrpSpPr/>
          <p:nvPr/>
        </p:nvGrpSpPr>
        <p:grpSpPr bwMode="auto">
          <a:xfrm>
            <a:off x="5475288" y="2524125"/>
            <a:ext cx="1247775" cy="1249363"/>
            <a:chOff x="0" y="0"/>
            <a:chExt cx="1248318" cy="1248318"/>
          </a:xfrm>
        </p:grpSpPr>
        <p:sp>
          <p:nvSpPr>
            <p:cNvPr id="9232"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dirty="0">
                  <a:solidFill>
                    <a:srgbClr val="1E6991"/>
                  </a:solidFill>
                  <a:latin typeface="华文细黑" pitchFamily="2" charset="-122"/>
                  <a:ea typeface="华文细黑" pitchFamily="2" charset="-122"/>
                </a:rPr>
                <a:t>02</a:t>
              </a:r>
              <a:endParaRPr lang="zh-CN" altLang="en-US" sz="4800" dirty="0">
                <a:solidFill>
                  <a:srgbClr val="1E6991"/>
                </a:solidFill>
                <a:latin typeface="华文细黑" pitchFamily="2" charset="-122"/>
                <a:ea typeface="华文细黑" pitchFamily="2" charset="-122"/>
              </a:endParaRPr>
            </a:p>
          </p:txBody>
        </p:sp>
      </p:grpSp>
      <p:grpSp>
        <p:nvGrpSpPr>
          <p:cNvPr id="16" name="组合 81">
            <a:extLst>
              <a:ext uri="{FF2B5EF4-FFF2-40B4-BE49-F238E27FC236}">
                <a16:creationId xmlns:a16="http://schemas.microsoft.com/office/drawing/2014/main" id="{CCBC3F9C-3C89-48D3-A233-7A351C0727F5}"/>
              </a:ext>
            </a:extLst>
          </p:cNvPr>
          <p:cNvGrpSpPr/>
          <p:nvPr/>
        </p:nvGrpSpPr>
        <p:grpSpPr bwMode="auto">
          <a:xfrm>
            <a:off x="4975818" y="3895949"/>
            <a:ext cx="2262188" cy="895126"/>
            <a:chOff x="0" y="0"/>
            <a:chExt cx="2261776" cy="733967"/>
          </a:xfrm>
        </p:grpSpPr>
        <p:sp>
          <p:nvSpPr>
            <p:cNvPr id="17" name="文本框 66">
              <a:extLst>
                <a:ext uri="{FF2B5EF4-FFF2-40B4-BE49-F238E27FC236}">
                  <a16:creationId xmlns:a16="http://schemas.microsoft.com/office/drawing/2014/main" id="{A789278C-78AC-4A90-A1FD-C033D6A97284}"/>
                </a:ext>
              </a:extLst>
            </p:cNvPr>
            <p:cNvSpPr txBox="1">
              <a:spLocks noChangeArrowheads="1"/>
            </p:cNvSpPr>
            <p:nvPr/>
          </p:nvSpPr>
          <p:spPr bwMode="auto">
            <a:xfrm>
              <a:off x="0" y="0"/>
              <a:ext cx="2261776" cy="4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运用技术</a:t>
              </a:r>
            </a:p>
          </p:txBody>
        </p:sp>
        <p:sp>
          <p:nvSpPr>
            <p:cNvPr id="18" name="矩形 70">
              <a:extLst>
                <a:ext uri="{FF2B5EF4-FFF2-40B4-BE49-F238E27FC236}">
                  <a16:creationId xmlns:a16="http://schemas.microsoft.com/office/drawing/2014/main" id="{4FD23E6D-D342-4826-9037-808B120598DB}"/>
                </a:ext>
              </a:extLst>
            </p:cNvPr>
            <p:cNvSpPr>
              <a:spLocks noChangeArrowheads="1"/>
            </p:cNvSpPr>
            <p:nvPr/>
          </p:nvSpPr>
          <p:spPr bwMode="auto">
            <a:xfrm>
              <a:off x="3892" y="333720"/>
              <a:ext cx="2242954" cy="40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简介项目所采用的技术以及项目核心简介</a:t>
              </a:r>
            </a:p>
          </p:txBody>
        </p:sp>
      </p:grpSp>
    </p:spTree>
    <p:extLst>
      <p:ext uri="{BB962C8B-B14F-4D97-AF65-F5344CB8AC3E}">
        <p14:creationId xmlns:p14="http://schemas.microsoft.com/office/powerpoint/2010/main" val="42792929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282"/>
                                        </p:tgtEl>
                                        <p:attrNameLst>
                                          <p:attrName>style.visibility</p:attrName>
                                        </p:attrNameLst>
                                      </p:cBhvr>
                                      <p:to>
                                        <p:strVal val="visible"/>
                                      </p:to>
                                    </p:set>
                                    <p:animEffect transition="in" filter="barn(outVertical)">
                                      <p:cBhvr>
                                        <p:cTn id="12" dur="500"/>
                                        <p:tgtEl>
                                          <p:spTgt spid="11282"/>
                                        </p:tgtEl>
                                      </p:cBhvr>
                                    </p:animEffect>
                                  </p:childTnLst>
                                </p:cTn>
                              </p:par>
                              <p:par>
                                <p:cTn id="13" presetID="1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7411" name="任意多边形 9"/>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17412"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17413" name="文本框 12"/>
          <p:cNvSpPr txBox="1">
            <a:spLocks noChangeArrowheads="1"/>
          </p:cNvSpPr>
          <p:nvPr/>
        </p:nvSpPr>
        <p:spPr bwMode="auto">
          <a:xfrm>
            <a:off x="368300" y="247650"/>
            <a:ext cx="588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132F55"/>
                </a:solidFill>
                <a:latin typeface="华文细黑" pitchFamily="2" charset="-122"/>
                <a:ea typeface="华文细黑" pitchFamily="2" charset="-122"/>
              </a:rPr>
              <a:t>02</a:t>
            </a:r>
            <a:endParaRPr lang="zh-CN" altLang="en-US" sz="2400" b="1" dirty="0">
              <a:solidFill>
                <a:srgbClr val="132F55"/>
              </a:solidFill>
              <a:latin typeface="华文细黑" pitchFamily="2" charset="-122"/>
              <a:ea typeface="华文细黑" pitchFamily="2" charset="-122"/>
            </a:endParaRPr>
          </a:p>
        </p:txBody>
      </p:sp>
      <p:cxnSp>
        <p:nvCxnSpPr>
          <p:cNvPr id="17414"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grpSp>
        <p:nvGrpSpPr>
          <p:cNvPr id="19464" name="组合 89"/>
          <p:cNvGrpSpPr/>
          <p:nvPr/>
        </p:nvGrpSpPr>
        <p:grpSpPr bwMode="auto">
          <a:xfrm>
            <a:off x="6413500" y="4114800"/>
            <a:ext cx="2409825" cy="2409825"/>
            <a:chOff x="0" y="0"/>
            <a:chExt cx="2409371" cy="2409371"/>
          </a:xfrm>
        </p:grpSpPr>
        <p:sp>
          <p:nvSpPr>
            <p:cNvPr id="17464" name="椭圆 16"/>
            <p:cNvSpPr>
              <a:spLocks noChangeArrowheads="1"/>
            </p:cNvSpPr>
            <p:nvPr/>
          </p:nvSpPr>
          <p:spPr bwMode="auto">
            <a:xfrm>
              <a:off x="0" y="0"/>
              <a:ext cx="2409371" cy="2409371"/>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7465" name="组合 29"/>
            <p:cNvGrpSpPr/>
            <p:nvPr/>
          </p:nvGrpSpPr>
          <p:grpSpPr bwMode="auto">
            <a:xfrm>
              <a:off x="753933" y="1096448"/>
              <a:ext cx="1134989" cy="1035369"/>
              <a:chOff x="0" y="0"/>
              <a:chExt cx="1134989" cy="1035369"/>
            </a:xfrm>
          </p:grpSpPr>
          <p:sp>
            <p:nvSpPr>
              <p:cNvPr id="17467" name="文本框 30"/>
              <p:cNvSpPr txBox="1">
                <a:spLocks noChangeArrowheads="1"/>
              </p:cNvSpPr>
              <p:nvPr/>
            </p:nvSpPr>
            <p:spPr bwMode="auto">
              <a:xfrm>
                <a:off x="5773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7468" name="文本框 31"/>
              <p:cNvSpPr txBox="1">
                <a:spLocks noChangeArrowheads="1"/>
              </p:cNvSpPr>
              <p:nvPr/>
            </p:nvSpPr>
            <p:spPr bwMode="auto">
              <a:xfrm>
                <a:off x="0" y="75837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1E6991"/>
                    </a:solidFill>
                    <a:latin typeface="Arial" panose="020B0604020202020204" pitchFamily="34" charset="0"/>
                    <a:ea typeface="华文细黑" pitchFamily="2" charset="-122"/>
                  </a:rPr>
                  <a:t>PART FOUR</a:t>
                </a:r>
                <a:endParaRPr lang="zh-CN" altLang="en-US" sz="1200">
                  <a:solidFill>
                    <a:srgbClr val="1E6991"/>
                  </a:solidFill>
                  <a:latin typeface="Arial" panose="020B0604020202020204" pitchFamily="34" charset="0"/>
                  <a:ea typeface="华文细黑" pitchFamily="2" charset="-122"/>
                </a:endParaRPr>
              </a:p>
            </p:txBody>
          </p:sp>
        </p:grpSp>
        <p:pic>
          <p:nvPicPr>
            <p:cNvPr id="17466" name="组合 5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70" name="组合 90"/>
          <p:cNvGrpSpPr/>
          <p:nvPr/>
        </p:nvGrpSpPr>
        <p:grpSpPr bwMode="auto">
          <a:xfrm>
            <a:off x="6413500" y="1309688"/>
            <a:ext cx="2409825" cy="2409825"/>
            <a:chOff x="0" y="0"/>
            <a:chExt cx="2409371" cy="2409371"/>
          </a:xfrm>
        </p:grpSpPr>
        <p:sp>
          <p:nvSpPr>
            <p:cNvPr id="17459" name="椭圆 13"/>
            <p:cNvSpPr>
              <a:spLocks noChangeArrowheads="1"/>
            </p:cNvSpPr>
            <p:nvPr/>
          </p:nvSpPr>
          <p:spPr bwMode="auto">
            <a:xfrm>
              <a:off x="0" y="0"/>
              <a:ext cx="2409371" cy="2409371"/>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7460" name="组合 23"/>
            <p:cNvGrpSpPr/>
            <p:nvPr/>
          </p:nvGrpSpPr>
          <p:grpSpPr bwMode="auto">
            <a:xfrm>
              <a:off x="782962" y="278105"/>
              <a:ext cx="1017614" cy="1001746"/>
              <a:chOff x="0" y="0"/>
              <a:chExt cx="1017614" cy="1001746"/>
            </a:xfrm>
          </p:grpSpPr>
          <p:sp>
            <p:nvSpPr>
              <p:cNvPr id="17462" name="文本框 24"/>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17463" name="文本框 2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1E6991"/>
                    </a:solidFill>
                    <a:latin typeface="Arial" panose="020B0604020202020204" pitchFamily="34" charset="0"/>
                    <a:ea typeface="华文细黑" pitchFamily="2" charset="-122"/>
                  </a:rPr>
                  <a:t>PART TWO</a:t>
                </a:r>
                <a:endParaRPr lang="zh-CN" altLang="en-US" sz="1200">
                  <a:solidFill>
                    <a:srgbClr val="1E6991"/>
                  </a:solidFill>
                  <a:latin typeface="Arial" panose="020B0604020202020204" pitchFamily="34" charset="0"/>
                  <a:ea typeface="华文细黑" pitchFamily="2" charset="-122"/>
                </a:endParaRPr>
              </a:p>
            </p:txBody>
          </p:sp>
        </p:grpSp>
        <p:pic>
          <p:nvPicPr>
            <p:cNvPr id="17461" name="组合 5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76" name="组合 87"/>
          <p:cNvGrpSpPr/>
          <p:nvPr/>
        </p:nvGrpSpPr>
        <p:grpSpPr bwMode="auto">
          <a:xfrm>
            <a:off x="3570288" y="1309688"/>
            <a:ext cx="2409825" cy="2409825"/>
            <a:chOff x="0" y="0"/>
            <a:chExt cx="2409371" cy="2409371"/>
          </a:xfrm>
        </p:grpSpPr>
        <p:sp>
          <p:nvSpPr>
            <p:cNvPr id="17454" name="椭圆 2"/>
            <p:cNvSpPr>
              <a:spLocks noChangeArrowheads="1"/>
            </p:cNvSpPr>
            <p:nvPr/>
          </p:nvSpPr>
          <p:spPr bwMode="auto">
            <a:xfrm>
              <a:off x="0" y="0"/>
              <a:ext cx="2409371" cy="2409371"/>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7455" name="组合 7"/>
            <p:cNvGrpSpPr/>
            <p:nvPr/>
          </p:nvGrpSpPr>
          <p:grpSpPr bwMode="auto">
            <a:xfrm>
              <a:off x="594280" y="278105"/>
              <a:ext cx="1017614" cy="1001746"/>
              <a:chOff x="0" y="0"/>
              <a:chExt cx="1017614" cy="1001746"/>
            </a:xfrm>
          </p:grpSpPr>
          <p:sp>
            <p:nvSpPr>
              <p:cNvPr id="17457" name="文本框 5"/>
              <p:cNvSpPr txBox="1">
                <a:spLocks noChangeArrowheads="1"/>
              </p:cNvSpPr>
              <p:nvPr/>
            </p:nvSpPr>
            <p:spPr bwMode="auto">
              <a:xfrm>
                <a:off x="28702" y="78416"/>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7458" name="文本框 22"/>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1E6991"/>
                    </a:solidFill>
                    <a:latin typeface="Arial" panose="020B0604020202020204" pitchFamily="34" charset="0"/>
                    <a:ea typeface="华文细黑" pitchFamily="2" charset="-122"/>
                  </a:rPr>
                  <a:t>PART ONE</a:t>
                </a:r>
                <a:endParaRPr lang="zh-CN" altLang="en-US" sz="1200">
                  <a:solidFill>
                    <a:srgbClr val="1E6991"/>
                  </a:solidFill>
                  <a:latin typeface="Arial" panose="020B0604020202020204" pitchFamily="34" charset="0"/>
                  <a:ea typeface="华文细黑" pitchFamily="2" charset="-122"/>
                </a:endParaRPr>
              </a:p>
            </p:txBody>
          </p:sp>
        </p:grpSp>
        <p:pic>
          <p:nvPicPr>
            <p:cNvPr id="17456" name="组合 5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2" name="组合 88"/>
          <p:cNvGrpSpPr/>
          <p:nvPr/>
        </p:nvGrpSpPr>
        <p:grpSpPr bwMode="auto">
          <a:xfrm>
            <a:off x="3570288" y="4114800"/>
            <a:ext cx="2409825" cy="2409825"/>
            <a:chOff x="0" y="0"/>
            <a:chExt cx="2409371" cy="2409371"/>
          </a:xfrm>
        </p:grpSpPr>
        <p:sp>
          <p:nvSpPr>
            <p:cNvPr id="17449" name="椭圆 10"/>
            <p:cNvSpPr>
              <a:spLocks noChangeArrowheads="1"/>
            </p:cNvSpPr>
            <p:nvPr/>
          </p:nvSpPr>
          <p:spPr bwMode="auto">
            <a:xfrm>
              <a:off x="0" y="0"/>
              <a:ext cx="2409371" cy="2409371"/>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grpSp>
          <p:nvGrpSpPr>
            <p:cNvPr id="17450" name="组合 26"/>
            <p:cNvGrpSpPr/>
            <p:nvPr/>
          </p:nvGrpSpPr>
          <p:grpSpPr bwMode="auto">
            <a:xfrm>
              <a:off x="492681" y="1096448"/>
              <a:ext cx="1190979" cy="1035369"/>
              <a:chOff x="0" y="0"/>
              <a:chExt cx="1190979" cy="1035369"/>
            </a:xfrm>
          </p:grpSpPr>
          <p:sp>
            <p:nvSpPr>
              <p:cNvPr id="17452" name="文本框 27"/>
              <p:cNvSpPr txBox="1">
                <a:spLocks noChangeArrowheads="1"/>
              </p:cNvSpPr>
              <p:nvPr/>
            </p:nvSpPr>
            <p:spPr bwMode="auto">
              <a:xfrm>
                <a:off x="130301" y="0"/>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7453" name="文本框 28"/>
              <p:cNvSpPr txBox="1">
                <a:spLocks noChangeArrowheads="1"/>
              </p:cNvSpPr>
              <p:nvPr/>
            </p:nvSpPr>
            <p:spPr bwMode="auto">
              <a:xfrm>
                <a:off x="0" y="75837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200">
                    <a:solidFill>
                      <a:srgbClr val="1E6991"/>
                    </a:solidFill>
                    <a:latin typeface="Arial" panose="020B0604020202020204" pitchFamily="34" charset="0"/>
                    <a:ea typeface="华文细黑" pitchFamily="2" charset="-122"/>
                  </a:rPr>
                  <a:t>PART THREE</a:t>
                </a:r>
                <a:endParaRPr lang="zh-CN" altLang="en-US" sz="1200">
                  <a:solidFill>
                    <a:srgbClr val="1E6991"/>
                  </a:solidFill>
                  <a:latin typeface="Arial" panose="020B0604020202020204" pitchFamily="34" charset="0"/>
                  <a:ea typeface="华文细黑" pitchFamily="2" charset="-122"/>
                </a:endParaRPr>
              </a:p>
            </p:txBody>
          </p:sp>
        </p:grpSp>
        <p:pic>
          <p:nvPicPr>
            <p:cNvPr id="17451" name="组合 5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8" name="组合 86"/>
          <p:cNvGrpSpPr/>
          <p:nvPr/>
        </p:nvGrpSpPr>
        <p:grpSpPr bwMode="auto">
          <a:xfrm>
            <a:off x="4806950" y="2527300"/>
            <a:ext cx="2779713" cy="2779713"/>
            <a:chOff x="0" y="0"/>
            <a:chExt cx="2780214" cy="2780214"/>
          </a:xfrm>
        </p:grpSpPr>
        <p:sp>
          <p:nvSpPr>
            <p:cNvPr id="17445" name="任意多边形 21"/>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nvGrpSpPr>
            <p:cNvPr id="17446" name="组合 57"/>
            <p:cNvGrpSpPr/>
            <p:nvPr/>
          </p:nvGrpSpPr>
          <p:grpSpPr bwMode="auto">
            <a:xfrm>
              <a:off x="320591" y="668371"/>
              <a:ext cx="2170649" cy="1627656"/>
              <a:chOff x="0" y="0"/>
              <a:chExt cx="2170649" cy="1627656"/>
            </a:xfrm>
          </p:grpSpPr>
          <p:sp>
            <p:nvSpPr>
              <p:cNvPr id="17447" name="Freeform 11"/>
              <p:cNvSpPr>
                <a:spLocks noEditPoints="1"/>
              </p:cNvSpPr>
              <p:nvPr/>
            </p:nvSpPr>
            <p:spPr bwMode="auto">
              <a:xfrm>
                <a:off x="679102" y="0"/>
                <a:ext cx="767194" cy="827367"/>
              </a:xfrm>
              <a:custGeom>
                <a:avLst/>
                <a:gdLst>
                  <a:gd name="T0" fmla="*/ 764217 w 1031"/>
                  <a:gd name="T1" fmla="*/ 169659 h 1107"/>
                  <a:gd name="T2" fmla="*/ 761241 w 1031"/>
                  <a:gd name="T3" fmla="*/ 153216 h 1107"/>
                  <a:gd name="T4" fmla="*/ 487403 w 1031"/>
                  <a:gd name="T5" fmla="*/ 5232 h 1107"/>
                  <a:gd name="T6" fmla="*/ 279791 w 1031"/>
                  <a:gd name="T7" fmla="*/ 5232 h 1107"/>
                  <a:gd name="T8" fmla="*/ 5953 w 1031"/>
                  <a:gd name="T9" fmla="*/ 153216 h 1107"/>
                  <a:gd name="T10" fmla="*/ 2232 w 1031"/>
                  <a:gd name="T11" fmla="*/ 169659 h 1107"/>
                  <a:gd name="T12" fmla="*/ 2232 w 1031"/>
                  <a:gd name="T13" fmla="*/ 442458 h 1107"/>
                  <a:gd name="T14" fmla="*/ 5953 w 1031"/>
                  <a:gd name="T15" fmla="*/ 458901 h 1107"/>
                  <a:gd name="T16" fmla="*/ 101945 w 1031"/>
                  <a:gd name="T17" fmla="*/ 654719 h 1107"/>
                  <a:gd name="T18" fmla="*/ 372807 w 1031"/>
                  <a:gd name="T19" fmla="*/ 824377 h 1107"/>
                  <a:gd name="T20" fmla="*/ 394387 w 1031"/>
                  <a:gd name="T21" fmla="*/ 824377 h 1107"/>
                  <a:gd name="T22" fmla="*/ 665249 w 1031"/>
                  <a:gd name="T23" fmla="*/ 654719 h 1107"/>
                  <a:gd name="T24" fmla="*/ 761241 w 1031"/>
                  <a:gd name="T25" fmla="*/ 458901 h 1107"/>
                  <a:gd name="T26" fmla="*/ 764217 w 1031"/>
                  <a:gd name="T27" fmla="*/ 442458 h 1107"/>
                  <a:gd name="T28" fmla="*/ 383225 w 1031"/>
                  <a:gd name="T29" fmla="*/ 443953 h 1107"/>
                  <a:gd name="T30" fmla="*/ 383225 w 1031"/>
                  <a:gd name="T31" fmla="*/ 168164 h 1107"/>
                  <a:gd name="T32" fmla="*/ 383225 w 1031"/>
                  <a:gd name="T33" fmla="*/ 443953 h 1107"/>
                  <a:gd name="T34" fmla="*/ 738917 w 1031"/>
                  <a:gd name="T35" fmla="*/ 165922 h 1107"/>
                  <a:gd name="T36" fmla="*/ 399596 w 1031"/>
                  <a:gd name="T37" fmla="*/ 152469 h 1107"/>
                  <a:gd name="T38" fmla="*/ 267885 w 1031"/>
                  <a:gd name="T39" fmla="*/ 26159 h 1107"/>
                  <a:gd name="T40" fmla="*/ 126501 w 1031"/>
                  <a:gd name="T41" fmla="*/ 291484 h 1107"/>
                  <a:gd name="T42" fmla="*/ 267885 w 1031"/>
                  <a:gd name="T43" fmla="*/ 26159 h 1107"/>
                  <a:gd name="T44" fmla="*/ 366854 w 1031"/>
                  <a:gd name="T45" fmla="*/ 459648 h 1107"/>
                  <a:gd name="T46" fmla="*/ 27533 w 1031"/>
                  <a:gd name="T47" fmla="*/ 446195 h 1107"/>
                  <a:gd name="T48" fmla="*/ 621345 w 1031"/>
                  <a:gd name="T49" fmla="*/ 642013 h 1107"/>
                  <a:gd name="T50" fmla="*/ 145849 w 1031"/>
                  <a:gd name="T51" fmla="*/ 642013 h 1107"/>
                  <a:gd name="T52" fmla="*/ 259700 w 1031"/>
                  <a:gd name="T53" fmla="*/ 618844 h 1107"/>
                  <a:gd name="T54" fmla="*/ 383225 w 1031"/>
                  <a:gd name="T55" fmla="*/ 491786 h 1107"/>
                  <a:gd name="T56" fmla="*/ 506750 w 1031"/>
                  <a:gd name="T57" fmla="*/ 618844 h 1107"/>
                  <a:gd name="T58" fmla="*/ 621345 w 1031"/>
                  <a:gd name="T59" fmla="*/ 642013 h 1107"/>
                  <a:gd name="T60" fmla="*/ 399596 w 1031"/>
                  <a:gd name="T61" fmla="*/ 459648 h 1107"/>
                  <a:gd name="T62" fmla="*/ 738917 w 1031"/>
                  <a:gd name="T63" fmla="*/ 446195 h 11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448" name="文本框 56"/>
              <p:cNvSpPr txBox="1">
                <a:spLocks noChangeArrowheads="1"/>
              </p:cNvSpPr>
              <p:nvPr/>
            </p:nvSpPr>
            <p:spPr bwMode="auto">
              <a:xfrm>
                <a:off x="0" y="919642"/>
                <a:ext cx="2170649"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b="1" dirty="0">
                    <a:solidFill>
                      <a:srgbClr val="1E6991"/>
                    </a:solidFill>
                    <a:latin typeface="Arial" panose="020B0604020202020204" pitchFamily="34" charset="0"/>
                    <a:ea typeface="华文细黑" pitchFamily="2" charset="-122"/>
                  </a:rPr>
                  <a:t>Key Technology</a:t>
                </a:r>
              </a:p>
              <a:p>
                <a:pPr algn="ctr" eaLnBrk="1" hangingPunct="1"/>
                <a:r>
                  <a:rPr lang="zh-CN" altLang="en-US" sz="2000" b="1" dirty="0">
                    <a:solidFill>
                      <a:srgbClr val="1E6991"/>
                    </a:solidFill>
                    <a:latin typeface="Arial" panose="020B0604020202020204" pitchFamily="34" charset="0"/>
                    <a:ea typeface="华文细黑" pitchFamily="2" charset="-122"/>
                  </a:rPr>
                  <a:t>关键技术</a:t>
                </a:r>
              </a:p>
            </p:txBody>
          </p:sp>
        </p:grpSp>
      </p:grpSp>
      <p:cxnSp>
        <p:nvCxnSpPr>
          <p:cNvPr id="19493" name="直接连接符 62"/>
          <p:cNvCxnSpPr>
            <a:cxnSpLocks noChangeShapeType="1"/>
          </p:cNvCxnSpPr>
          <p:nvPr/>
        </p:nvCxnSpPr>
        <p:spPr bwMode="auto">
          <a:xfrm>
            <a:off x="9028113" y="1865313"/>
            <a:ext cx="2755900" cy="0"/>
          </a:xfrm>
          <a:prstGeom prst="line">
            <a:avLst/>
          </a:prstGeom>
          <a:noFill/>
          <a:ln w="6350">
            <a:solidFill>
              <a:schemeClr val="bg1">
                <a:alpha val="70195"/>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4" name="直接连接符 63"/>
          <p:cNvCxnSpPr>
            <a:cxnSpLocks noChangeShapeType="1"/>
          </p:cNvCxnSpPr>
          <p:nvPr/>
        </p:nvCxnSpPr>
        <p:spPr bwMode="auto">
          <a:xfrm>
            <a:off x="407988" y="1865313"/>
            <a:ext cx="2755900" cy="0"/>
          </a:xfrm>
          <a:prstGeom prst="line">
            <a:avLst/>
          </a:prstGeom>
          <a:noFill/>
          <a:ln w="6350">
            <a:solidFill>
              <a:schemeClr val="bg1">
                <a:alpha val="70195"/>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5" name="直接连接符 64"/>
          <p:cNvCxnSpPr>
            <a:cxnSpLocks noChangeShapeType="1"/>
          </p:cNvCxnSpPr>
          <p:nvPr/>
        </p:nvCxnSpPr>
        <p:spPr bwMode="auto">
          <a:xfrm>
            <a:off x="9028113" y="4832350"/>
            <a:ext cx="2755900" cy="0"/>
          </a:xfrm>
          <a:prstGeom prst="line">
            <a:avLst/>
          </a:prstGeom>
          <a:noFill/>
          <a:ln w="6350">
            <a:solidFill>
              <a:schemeClr val="bg1">
                <a:alpha val="70195"/>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6" name="直接连接符 65"/>
          <p:cNvCxnSpPr>
            <a:cxnSpLocks noChangeShapeType="1"/>
          </p:cNvCxnSpPr>
          <p:nvPr/>
        </p:nvCxnSpPr>
        <p:spPr bwMode="auto">
          <a:xfrm>
            <a:off x="407988" y="4832350"/>
            <a:ext cx="2755900" cy="0"/>
          </a:xfrm>
          <a:prstGeom prst="line">
            <a:avLst/>
          </a:prstGeom>
          <a:noFill/>
          <a:ln w="6350">
            <a:solidFill>
              <a:schemeClr val="bg1">
                <a:alpha val="70195"/>
              </a:schemeClr>
            </a:solidFill>
            <a:round/>
            <a:headEnd type="oval" w="med" len="med"/>
            <a:tailEnd type="oval" w="med" len="med"/>
          </a:ln>
          <a:extLst>
            <a:ext uri="{909E8E84-426E-40DD-AFC4-6F175D3DCCD1}">
              <a14:hiddenFill xmlns:a14="http://schemas.microsoft.com/office/drawing/2010/main">
                <a:noFill/>
              </a14:hiddenFill>
            </a:ext>
          </a:extLst>
        </p:spPr>
      </p:cxnSp>
      <p:grpSp>
        <p:nvGrpSpPr>
          <p:cNvPr id="19497" name="组合 70"/>
          <p:cNvGrpSpPr/>
          <p:nvPr/>
        </p:nvGrpSpPr>
        <p:grpSpPr bwMode="auto">
          <a:xfrm>
            <a:off x="407988" y="1441450"/>
            <a:ext cx="2798762" cy="1306449"/>
            <a:chOff x="0" y="9533"/>
            <a:chExt cx="2798942" cy="1307504"/>
          </a:xfrm>
        </p:grpSpPr>
        <p:sp>
          <p:nvSpPr>
            <p:cNvPr id="17443" name="任意多边形 66"/>
            <p:cNvSpPr/>
            <p:nvPr/>
          </p:nvSpPr>
          <p:spPr bwMode="auto">
            <a:xfrm>
              <a:off x="63504" y="9533"/>
              <a:ext cx="320696" cy="319346"/>
            </a:xfrm>
            <a:custGeom>
              <a:avLst/>
              <a:gdLst>
                <a:gd name="T0" fmla="*/ 122170 w 406684"/>
                <a:gd name="T1" fmla="*/ 100031 h 406684"/>
                <a:gd name="T2" fmla="*/ 122170 w 406684"/>
                <a:gd name="T3" fmla="*/ 227182 h 406684"/>
                <a:gd name="T4" fmla="*/ 232246 w 406684"/>
                <a:gd name="T5" fmla="*/ 163607 h 406684"/>
                <a:gd name="T6" fmla="*/ 122170 w 406684"/>
                <a:gd name="T7" fmla="*/ 100031 h 406684"/>
                <a:gd name="T8" fmla="*/ 160348 w 406684"/>
                <a:gd name="T9" fmla="*/ 0 h 406684"/>
                <a:gd name="T10" fmla="*/ 320696 w 406684"/>
                <a:gd name="T11" fmla="*/ 159673 h 406684"/>
                <a:gd name="T12" fmla="*/ 160348 w 406684"/>
                <a:gd name="T13" fmla="*/ 319346 h 406684"/>
                <a:gd name="T14" fmla="*/ 0 w 406684"/>
                <a:gd name="T15" fmla="*/ 159673 h 406684"/>
                <a:gd name="T16" fmla="*/ 16034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42" name="矩形 68"/>
            <p:cNvSpPr>
              <a:spLocks noChangeArrowheads="1"/>
            </p:cNvSpPr>
            <p:nvPr/>
          </p:nvSpPr>
          <p:spPr bwMode="auto">
            <a:xfrm>
              <a:off x="0" y="485369"/>
              <a:ext cx="2798942" cy="83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200" dirty="0">
                  <a:solidFill>
                    <a:schemeClr val="bg1"/>
                  </a:solidFill>
                  <a:latin typeface="仿宋" panose="02010609060101010101" pitchFamily="49" charset="-122"/>
                  <a:ea typeface="仿宋" panose="02010609060101010101" pitchFamily="49" charset="-122"/>
                </a:rPr>
                <a:t>功能强、性能好、适宜通信的架构。</a:t>
              </a:r>
              <a:r>
                <a:rPr lang="en-US" altLang="zh-CN" sz="1200" dirty="0">
                  <a:solidFill>
                    <a:schemeClr val="bg1"/>
                  </a:solidFill>
                  <a:latin typeface="仿宋" panose="02010609060101010101" pitchFamily="49" charset="-122"/>
                  <a:ea typeface="仿宋" panose="02010609060101010101" pitchFamily="49" charset="-122"/>
                </a:rPr>
                <a:t>REST</a:t>
              </a:r>
              <a:r>
                <a:rPr lang="zh-CN" altLang="en-US" sz="1200" dirty="0">
                  <a:solidFill>
                    <a:schemeClr val="bg1"/>
                  </a:solidFill>
                  <a:latin typeface="仿宋" panose="02010609060101010101" pitchFamily="49" charset="-122"/>
                  <a:ea typeface="仿宋" panose="02010609060101010101" pitchFamily="49" charset="-122"/>
                </a:rPr>
                <a:t>指的是一组架构约束条件和原则。</a:t>
              </a:r>
              <a:r>
                <a:rPr lang="en-US" altLang="zh-CN" sz="1200" dirty="0">
                  <a:solidFill>
                    <a:schemeClr val="bg1"/>
                  </a:solidFill>
                  <a:latin typeface="仿宋" panose="02010609060101010101" pitchFamily="49" charset="-122"/>
                  <a:ea typeface="仿宋" panose="02010609060101010101" pitchFamily="49" charset="-122"/>
                </a:rPr>
                <a:t>" </a:t>
              </a:r>
              <a:r>
                <a:rPr lang="zh-CN" altLang="en-US" sz="1200" dirty="0">
                  <a:solidFill>
                    <a:schemeClr val="bg1"/>
                  </a:solidFill>
                  <a:latin typeface="仿宋" panose="02010609060101010101" pitchFamily="49" charset="-122"/>
                  <a:ea typeface="仿宋" panose="02010609060101010101" pitchFamily="49" charset="-122"/>
                </a:rPr>
                <a:t>如果一个架构符合</a:t>
              </a:r>
              <a:r>
                <a:rPr lang="en-US" altLang="zh-CN" sz="1200" dirty="0">
                  <a:solidFill>
                    <a:schemeClr val="bg1"/>
                  </a:solidFill>
                  <a:latin typeface="仿宋" panose="02010609060101010101" pitchFamily="49" charset="-122"/>
                  <a:ea typeface="仿宋" panose="02010609060101010101" pitchFamily="49" charset="-122"/>
                </a:rPr>
                <a:t>REST</a:t>
              </a:r>
              <a:r>
                <a:rPr lang="zh-CN" altLang="en-US" sz="1200" dirty="0">
                  <a:solidFill>
                    <a:schemeClr val="bg1"/>
                  </a:solidFill>
                  <a:latin typeface="仿宋" panose="02010609060101010101" pitchFamily="49" charset="-122"/>
                  <a:ea typeface="仿宋" panose="02010609060101010101" pitchFamily="49" charset="-122"/>
                </a:rPr>
                <a:t>的约束条件和原则，我们就称它为</a:t>
              </a:r>
              <a:r>
                <a:rPr lang="en-US" altLang="zh-CN" sz="1200" dirty="0">
                  <a:solidFill>
                    <a:schemeClr val="bg1"/>
                  </a:solidFill>
                  <a:latin typeface="仿宋" panose="02010609060101010101" pitchFamily="49" charset="-122"/>
                  <a:ea typeface="仿宋" panose="02010609060101010101" pitchFamily="49" charset="-122"/>
                </a:rPr>
                <a:t>RESTful</a:t>
              </a:r>
              <a:r>
                <a:rPr lang="zh-CN" altLang="en-US" sz="1200" dirty="0">
                  <a:solidFill>
                    <a:schemeClr val="bg1"/>
                  </a:solidFill>
                  <a:latin typeface="仿宋" panose="02010609060101010101" pitchFamily="49" charset="-122"/>
                  <a:ea typeface="仿宋" panose="02010609060101010101" pitchFamily="49" charset="-122"/>
                </a:rPr>
                <a:t>架构。</a:t>
              </a:r>
            </a:p>
          </p:txBody>
        </p:sp>
      </p:grpSp>
      <p:grpSp>
        <p:nvGrpSpPr>
          <p:cNvPr id="19502" name="组合 71"/>
          <p:cNvGrpSpPr/>
          <p:nvPr/>
        </p:nvGrpSpPr>
        <p:grpSpPr bwMode="auto">
          <a:xfrm>
            <a:off x="407988" y="4408488"/>
            <a:ext cx="2798762" cy="1674812"/>
            <a:chOff x="0" y="9533"/>
            <a:chExt cx="2798942" cy="1676165"/>
          </a:xfrm>
        </p:grpSpPr>
        <p:sp>
          <p:nvSpPr>
            <p:cNvPr id="17439" name="任意多边形 74"/>
            <p:cNvSpPr/>
            <p:nvPr/>
          </p:nvSpPr>
          <p:spPr bwMode="auto">
            <a:xfrm>
              <a:off x="63504" y="9533"/>
              <a:ext cx="320696" cy="319345"/>
            </a:xfrm>
            <a:custGeom>
              <a:avLst/>
              <a:gdLst>
                <a:gd name="T0" fmla="*/ 122170 w 406684"/>
                <a:gd name="T1" fmla="*/ 100031 h 406684"/>
                <a:gd name="T2" fmla="*/ 122170 w 406684"/>
                <a:gd name="T3" fmla="*/ 227181 h 406684"/>
                <a:gd name="T4" fmla="*/ 232246 w 406684"/>
                <a:gd name="T5" fmla="*/ 163607 h 406684"/>
                <a:gd name="T6" fmla="*/ 122170 w 406684"/>
                <a:gd name="T7" fmla="*/ 100031 h 406684"/>
                <a:gd name="T8" fmla="*/ 160348 w 406684"/>
                <a:gd name="T9" fmla="*/ 0 h 406684"/>
                <a:gd name="T10" fmla="*/ 320696 w 406684"/>
                <a:gd name="T11" fmla="*/ 159673 h 406684"/>
                <a:gd name="T12" fmla="*/ 160348 w 406684"/>
                <a:gd name="T13" fmla="*/ 319345 h 406684"/>
                <a:gd name="T14" fmla="*/ 0 w 406684"/>
                <a:gd name="T15" fmla="*/ 159673 h 406684"/>
                <a:gd name="T16" fmla="*/ 16034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38" name="矩形 73"/>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200" dirty="0">
                  <a:solidFill>
                    <a:schemeClr val="bg1"/>
                  </a:solidFill>
                  <a:latin typeface="仿宋" panose="02010609060101010101" pitchFamily="49" charset="-122"/>
                  <a:ea typeface="仿宋" panose="02010609060101010101" pitchFamily="49" charset="-122"/>
                </a:rPr>
                <a:t>微软推出的基于</a:t>
              </a:r>
              <a:r>
                <a:rPr lang="en-US" altLang="zh-CN" sz="1200" dirty="0">
                  <a:solidFill>
                    <a:schemeClr val="bg1"/>
                  </a:solidFill>
                  <a:latin typeface="仿宋" panose="02010609060101010101" pitchFamily="49" charset="-122"/>
                  <a:ea typeface="仿宋" panose="02010609060101010101" pitchFamily="49" charset="-122"/>
                </a:rPr>
                <a:t>Windows </a:t>
              </a:r>
              <a:r>
                <a:rPr lang="zh-CN" altLang="en-US" sz="1200" dirty="0">
                  <a:solidFill>
                    <a:schemeClr val="bg1"/>
                  </a:solidFill>
                  <a:latin typeface="仿宋" panose="02010609060101010101" pitchFamily="49" charset="-122"/>
                  <a:ea typeface="仿宋" panose="02010609060101010101" pitchFamily="49" charset="-122"/>
                </a:rPr>
                <a:t>的用户界面框架，属于</a:t>
              </a:r>
              <a:r>
                <a:rPr lang="en-US" altLang="zh-CN" sz="1200" dirty="0">
                  <a:solidFill>
                    <a:schemeClr val="bg1"/>
                  </a:solidFill>
                  <a:latin typeface="仿宋" panose="02010609060101010101" pitchFamily="49" charset="-122"/>
                  <a:ea typeface="仿宋" panose="02010609060101010101" pitchFamily="49" charset="-122"/>
                </a:rPr>
                <a:t>.NET Framework 3.0</a:t>
              </a:r>
              <a:r>
                <a:rPr lang="zh-CN" altLang="en-US" sz="1200" dirty="0">
                  <a:solidFill>
                    <a:schemeClr val="bg1"/>
                  </a:solidFill>
                  <a:latin typeface="仿宋" panose="02010609060101010101" pitchFamily="49" charset="-122"/>
                  <a:ea typeface="仿宋" panose="02010609060101010101" pitchFamily="49" charset="-122"/>
                </a:rPr>
                <a:t>的一部分。它提供了统一的编程模型、语言和框架，真正做到了分离界面设计人员与开发人员的工作；同时它提供了全新的多媒体交互用户图形界面。</a:t>
              </a:r>
            </a:p>
          </p:txBody>
        </p:sp>
      </p:grpSp>
      <p:grpSp>
        <p:nvGrpSpPr>
          <p:cNvPr id="19507" name="组合 76"/>
          <p:cNvGrpSpPr/>
          <p:nvPr/>
        </p:nvGrpSpPr>
        <p:grpSpPr bwMode="auto">
          <a:xfrm>
            <a:off x="9042400" y="1441450"/>
            <a:ext cx="2798763" cy="1674813"/>
            <a:chOff x="0" y="9533"/>
            <a:chExt cx="2798942" cy="1676165"/>
          </a:xfrm>
        </p:grpSpPr>
        <p:sp>
          <p:nvSpPr>
            <p:cNvPr id="17435" name="任意多边形 79"/>
            <p:cNvSpPr/>
            <p:nvPr/>
          </p:nvSpPr>
          <p:spPr bwMode="auto">
            <a:xfrm>
              <a:off x="63504" y="9533"/>
              <a:ext cx="320695" cy="319347"/>
            </a:xfrm>
            <a:custGeom>
              <a:avLst/>
              <a:gdLst>
                <a:gd name="T0" fmla="*/ 122169 w 406684"/>
                <a:gd name="T1" fmla="*/ 100031 h 406684"/>
                <a:gd name="T2" fmla="*/ 122169 w 406684"/>
                <a:gd name="T3" fmla="*/ 227182 h 406684"/>
                <a:gd name="T4" fmla="*/ 232245 w 406684"/>
                <a:gd name="T5" fmla="*/ 163607 h 406684"/>
                <a:gd name="T6" fmla="*/ 122169 w 406684"/>
                <a:gd name="T7" fmla="*/ 100031 h 406684"/>
                <a:gd name="T8" fmla="*/ 160348 w 406684"/>
                <a:gd name="T9" fmla="*/ 0 h 406684"/>
                <a:gd name="T10" fmla="*/ 320695 w 406684"/>
                <a:gd name="T11" fmla="*/ 159673 h 406684"/>
                <a:gd name="T12" fmla="*/ 160348 w 406684"/>
                <a:gd name="T13" fmla="*/ 319346 h 406684"/>
                <a:gd name="T14" fmla="*/ 0 w 406684"/>
                <a:gd name="T15" fmla="*/ 159673 h 406684"/>
                <a:gd name="T16" fmla="*/ 16034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34" name="矩形 78"/>
            <p:cNvSpPr>
              <a:spLocks noChangeArrowheads="1"/>
            </p:cNvSpPr>
            <p:nvPr/>
          </p:nvSpPr>
          <p:spPr bwMode="auto">
            <a:xfrm>
              <a:off x="0" y="485369"/>
              <a:ext cx="27989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200" dirty="0">
                  <a:solidFill>
                    <a:schemeClr val="bg1"/>
                  </a:solidFill>
                  <a:latin typeface="仿宋" panose="02010609060101010101" pitchFamily="49" charset="-122"/>
                  <a:ea typeface="仿宋" panose="02010609060101010101" pitchFamily="49" charset="-122"/>
                </a:rPr>
                <a:t>使得运行在不同机器上的不同应用无须借助附加的、专门的第三方软件或硬件， 就可相互交换数据或集成。依据</a:t>
              </a:r>
              <a:r>
                <a:rPr lang="en-US" altLang="zh-CN" sz="1200" dirty="0">
                  <a:solidFill>
                    <a:schemeClr val="bg1"/>
                  </a:solidFill>
                  <a:latin typeface="仿宋" panose="02010609060101010101" pitchFamily="49" charset="-122"/>
                  <a:ea typeface="仿宋" panose="02010609060101010101" pitchFamily="49" charset="-122"/>
                </a:rPr>
                <a:t>Web Service</a:t>
              </a:r>
              <a:r>
                <a:rPr lang="zh-CN" altLang="en-US" sz="1200" dirty="0">
                  <a:solidFill>
                    <a:schemeClr val="bg1"/>
                  </a:solidFill>
                  <a:latin typeface="仿宋" panose="02010609060101010101" pitchFamily="49" charset="-122"/>
                  <a:ea typeface="仿宋" panose="02010609060101010101" pitchFamily="49" charset="-122"/>
                </a:rPr>
                <a:t>规范实施的应用之间， 无论它们所使用的语言、 平台或内部协议是什么， 都可以相互交换数据。</a:t>
              </a:r>
            </a:p>
          </p:txBody>
        </p:sp>
      </p:grpSp>
      <p:grpSp>
        <p:nvGrpSpPr>
          <p:cNvPr id="19512" name="组合 81"/>
          <p:cNvGrpSpPr/>
          <p:nvPr/>
        </p:nvGrpSpPr>
        <p:grpSpPr bwMode="auto">
          <a:xfrm>
            <a:off x="9042400" y="4408489"/>
            <a:ext cx="2798763" cy="1306448"/>
            <a:chOff x="0" y="9534"/>
            <a:chExt cx="2798942" cy="1307503"/>
          </a:xfrm>
        </p:grpSpPr>
        <p:sp>
          <p:nvSpPr>
            <p:cNvPr id="17431" name="任意多边形 84"/>
            <p:cNvSpPr/>
            <p:nvPr/>
          </p:nvSpPr>
          <p:spPr bwMode="auto">
            <a:xfrm>
              <a:off x="63504" y="9534"/>
              <a:ext cx="320695" cy="319345"/>
            </a:xfrm>
            <a:custGeom>
              <a:avLst/>
              <a:gdLst>
                <a:gd name="T0" fmla="*/ 122169 w 406684"/>
                <a:gd name="T1" fmla="*/ 100031 h 406684"/>
                <a:gd name="T2" fmla="*/ 122169 w 406684"/>
                <a:gd name="T3" fmla="*/ 227181 h 406684"/>
                <a:gd name="T4" fmla="*/ 232245 w 406684"/>
                <a:gd name="T5" fmla="*/ 163607 h 406684"/>
                <a:gd name="T6" fmla="*/ 122169 w 406684"/>
                <a:gd name="T7" fmla="*/ 100031 h 406684"/>
                <a:gd name="T8" fmla="*/ 160348 w 406684"/>
                <a:gd name="T9" fmla="*/ 0 h 406684"/>
                <a:gd name="T10" fmla="*/ 320695 w 406684"/>
                <a:gd name="T11" fmla="*/ 159673 h 406684"/>
                <a:gd name="T12" fmla="*/ 160348 w 406684"/>
                <a:gd name="T13" fmla="*/ 319345 h 406684"/>
                <a:gd name="T14" fmla="*/ 0 w 406684"/>
                <a:gd name="T15" fmla="*/ 159673 h 406684"/>
                <a:gd name="T16" fmla="*/ 160348 w 406684"/>
                <a:gd name="T17" fmla="*/ 0 h 4066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30" name="矩形 83"/>
            <p:cNvSpPr>
              <a:spLocks noChangeArrowheads="1"/>
            </p:cNvSpPr>
            <p:nvPr/>
          </p:nvSpPr>
          <p:spPr bwMode="auto">
            <a:xfrm>
              <a:off x="0" y="485369"/>
              <a:ext cx="2798942" cy="83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200" dirty="0">
                  <a:solidFill>
                    <a:schemeClr val="bg1"/>
                  </a:solidFill>
                  <a:latin typeface="仿宋" panose="02010609060101010101" pitchFamily="49" charset="-122"/>
                  <a:ea typeface="仿宋" panose="02010609060101010101" pitchFamily="49" charset="-122"/>
                </a:rPr>
                <a:t>一种轻量级的数据交换格式采用完全独立于编程语言的文本格式来存储和表示数据，简洁和清晰的层次结构使得 </a:t>
              </a:r>
              <a:r>
                <a:rPr lang="en-US" altLang="zh-CN" sz="1200" dirty="0">
                  <a:solidFill>
                    <a:schemeClr val="bg1"/>
                  </a:solidFill>
                  <a:latin typeface="仿宋" panose="02010609060101010101" pitchFamily="49" charset="-122"/>
                  <a:ea typeface="仿宋" panose="02010609060101010101" pitchFamily="49" charset="-122"/>
                </a:rPr>
                <a:t>JSON </a:t>
              </a:r>
              <a:r>
                <a:rPr lang="zh-CN" altLang="en-US" sz="1200" dirty="0">
                  <a:solidFill>
                    <a:schemeClr val="bg1"/>
                  </a:solidFill>
                  <a:latin typeface="仿宋" panose="02010609060101010101" pitchFamily="49" charset="-122"/>
                  <a:ea typeface="仿宋" panose="02010609060101010101" pitchFamily="49" charset="-122"/>
                </a:rPr>
                <a:t>成为理想的数据交换语言。 </a:t>
              </a:r>
            </a:p>
          </p:txBody>
        </p:sp>
      </p:grpSp>
      <p:sp>
        <p:nvSpPr>
          <p:cNvPr id="61" name="文本框 66">
            <a:extLst>
              <a:ext uri="{FF2B5EF4-FFF2-40B4-BE49-F238E27FC236}">
                <a16:creationId xmlns:a16="http://schemas.microsoft.com/office/drawing/2014/main" id="{0221FD32-1962-45D1-A654-863A65634629}"/>
              </a:ext>
            </a:extLst>
          </p:cNvPr>
          <p:cNvSpPr txBox="1">
            <a:spLocks noChangeArrowheads="1"/>
          </p:cNvSpPr>
          <p:nvPr/>
        </p:nvSpPr>
        <p:spPr bwMode="auto">
          <a:xfrm>
            <a:off x="621785" y="418247"/>
            <a:ext cx="2262188" cy="5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运用技术</a:t>
            </a:r>
          </a:p>
        </p:txBody>
      </p:sp>
      <p:sp>
        <p:nvSpPr>
          <p:cNvPr id="62" name="矩形 21">
            <a:extLst>
              <a:ext uri="{FF2B5EF4-FFF2-40B4-BE49-F238E27FC236}">
                <a16:creationId xmlns:a16="http://schemas.microsoft.com/office/drawing/2014/main" id="{DAC7DE6A-C1DB-4255-ABA9-08A21A602B74}"/>
              </a:ext>
            </a:extLst>
          </p:cNvPr>
          <p:cNvSpPr>
            <a:spLocks noChangeArrowheads="1"/>
          </p:cNvSpPr>
          <p:nvPr/>
        </p:nvSpPr>
        <p:spPr bwMode="auto">
          <a:xfrm>
            <a:off x="6091238" y="636989"/>
            <a:ext cx="589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defRPr/>
            </a:pPr>
            <a:r>
              <a:rPr lang="en-US" sz="1200" dirty="0">
                <a:solidFill>
                  <a:schemeClr val="bg1"/>
                </a:solidFill>
                <a:latin typeface="Arial Black" panose="020B0A04020102020204" pitchFamily="34" charset="0"/>
              </a:rPr>
              <a:t>Project implementation management system based on Restful API</a:t>
            </a:r>
            <a:endParaRPr lang="zh-CN" altLang="en-US" sz="1050" dirty="0">
              <a:solidFill>
                <a:schemeClr val="bg1"/>
              </a:solidFill>
              <a:latin typeface="Arial Black" panose="020B0A04020102020204" pitchFamily="34" charset="0"/>
            </a:endParaRPr>
          </a:p>
        </p:txBody>
      </p:sp>
      <p:sp>
        <p:nvSpPr>
          <p:cNvPr id="63" name="文本框 65">
            <a:extLst>
              <a:ext uri="{FF2B5EF4-FFF2-40B4-BE49-F238E27FC236}">
                <a16:creationId xmlns:a16="http://schemas.microsoft.com/office/drawing/2014/main" id="{A33924B7-6BC7-4178-B3D7-E908386B4BD7}"/>
              </a:ext>
            </a:extLst>
          </p:cNvPr>
          <p:cNvSpPr txBox="1">
            <a:spLocks noChangeArrowheads="1"/>
          </p:cNvSpPr>
          <p:nvPr/>
        </p:nvSpPr>
        <p:spPr bwMode="auto">
          <a:xfrm>
            <a:off x="367643" y="1403179"/>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chemeClr val="bg1"/>
                </a:solidFill>
                <a:latin typeface="Arial" panose="020B0604020202020204" pitchFamily="34" charset="0"/>
                <a:cs typeface="Arial" panose="020B0604020202020204" pitchFamily="34" charset="0"/>
              </a:rPr>
              <a:t>Restful API</a:t>
            </a:r>
            <a:endParaRPr lang="zh-CN" altLang="en-US" b="1" dirty="0">
              <a:solidFill>
                <a:schemeClr val="bg1"/>
              </a:solidFill>
              <a:latin typeface="Arial" panose="020B0604020202020204" pitchFamily="34" charset="0"/>
              <a:cs typeface="Arial" panose="020B0604020202020204" pitchFamily="34" charset="0"/>
            </a:endParaRPr>
          </a:p>
        </p:txBody>
      </p:sp>
      <p:sp>
        <p:nvSpPr>
          <p:cNvPr id="64" name="文本框 65">
            <a:extLst>
              <a:ext uri="{FF2B5EF4-FFF2-40B4-BE49-F238E27FC236}">
                <a16:creationId xmlns:a16="http://schemas.microsoft.com/office/drawing/2014/main" id="{1C626409-36D3-44BA-8FD4-57B120B67FAB}"/>
              </a:ext>
            </a:extLst>
          </p:cNvPr>
          <p:cNvSpPr txBox="1">
            <a:spLocks noChangeArrowheads="1"/>
          </p:cNvSpPr>
          <p:nvPr/>
        </p:nvSpPr>
        <p:spPr bwMode="auto">
          <a:xfrm>
            <a:off x="8997526" y="1404813"/>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chemeClr val="bg1"/>
                </a:solidFill>
                <a:latin typeface="Arial" panose="020B0604020202020204" pitchFamily="34" charset="0"/>
                <a:cs typeface="Arial" panose="020B0604020202020204" pitchFamily="34" charset="0"/>
              </a:rPr>
              <a:t>Web Service</a:t>
            </a:r>
            <a:endParaRPr lang="zh-CN" altLang="en-US" b="1" dirty="0">
              <a:solidFill>
                <a:schemeClr val="bg1"/>
              </a:solidFill>
              <a:latin typeface="Arial" panose="020B0604020202020204" pitchFamily="34" charset="0"/>
              <a:cs typeface="Arial" panose="020B0604020202020204" pitchFamily="34" charset="0"/>
            </a:endParaRPr>
          </a:p>
        </p:txBody>
      </p:sp>
      <p:sp>
        <p:nvSpPr>
          <p:cNvPr id="65" name="文本框 65">
            <a:extLst>
              <a:ext uri="{FF2B5EF4-FFF2-40B4-BE49-F238E27FC236}">
                <a16:creationId xmlns:a16="http://schemas.microsoft.com/office/drawing/2014/main" id="{33087AE9-A7B0-4496-93DB-96E7FCD08251}"/>
              </a:ext>
            </a:extLst>
          </p:cNvPr>
          <p:cNvSpPr txBox="1">
            <a:spLocks noChangeArrowheads="1"/>
          </p:cNvSpPr>
          <p:nvPr/>
        </p:nvSpPr>
        <p:spPr bwMode="auto">
          <a:xfrm>
            <a:off x="4417" y="4408488"/>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chemeClr val="bg1"/>
                </a:solidFill>
                <a:latin typeface="Arial" panose="020B0604020202020204" pitchFamily="34" charset="0"/>
                <a:cs typeface="Arial" panose="020B0604020202020204" pitchFamily="34" charset="0"/>
              </a:rPr>
              <a:t>WPF</a:t>
            </a:r>
            <a:endParaRPr lang="zh-CN" altLang="en-US" b="1" dirty="0">
              <a:solidFill>
                <a:schemeClr val="bg1"/>
              </a:solidFill>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C6EB7666-CB09-4EB3-A945-ECF1349C40C8}"/>
              </a:ext>
            </a:extLst>
          </p:cNvPr>
          <p:cNvSpPr txBox="1">
            <a:spLocks noChangeArrowheads="1"/>
          </p:cNvSpPr>
          <p:nvPr/>
        </p:nvSpPr>
        <p:spPr bwMode="auto">
          <a:xfrm>
            <a:off x="8634992" y="4383365"/>
            <a:ext cx="2262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b="1" dirty="0">
                <a:solidFill>
                  <a:schemeClr val="bg1"/>
                </a:solidFill>
                <a:latin typeface="Arial" panose="020B0604020202020204" pitchFamily="34" charset="0"/>
                <a:cs typeface="Arial" panose="020B0604020202020204" pitchFamily="34" charset="0"/>
              </a:rPr>
              <a:t>Json</a:t>
            </a:r>
            <a:endParaRPr lang="zh-CN" altLang="en-US"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19494"/>
                                        </p:tgtEl>
                                        <p:attrNameLst>
                                          <p:attrName>style.visibility</p:attrName>
                                        </p:attrNameLst>
                                      </p:cBhvr>
                                      <p:to>
                                        <p:strVal val="visible"/>
                                      </p:to>
                                    </p:set>
                                    <p:animEffect transition="in" filter="wipe(right)">
                                      <p:cBhvr>
                                        <p:cTn id="37" dur="500"/>
                                        <p:tgtEl>
                                          <p:spTgt spid="19494"/>
                                        </p:tgtEl>
                                      </p:cBhvr>
                                    </p:animEffect>
                                  </p:childTnLst>
                                </p:cTn>
                              </p:par>
                              <p:par>
                                <p:cTn id="38" presetID="22" presetClass="entr" presetSubtype="8" fill="hold" nodeType="withEffect">
                                  <p:stCondLst>
                                    <p:cond delay="0"/>
                                  </p:stCondLst>
                                  <p:childTnLst>
                                    <p:set>
                                      <p:cBhvr>
                                        <p:cTn id="39" dur="1" fill="hold">
                                          <p:stCondLst>
                                            <p:cond delay="0"/>
                                          </p:stCondLst>
                                        </p:cTn>
                                        <p:tgtEl>
                                          <p:spTgt spid="19493"/>
                                        </p:tgtEl>
                                        <p:attrNameLst>
                                          <p:attrName>style.visibility</p:attrName>
                                        </p:attrNameLst>
                                      </p:cBhvr>
                                      <p:to>
                                        <p:strVal val="visible"/>
                                      </p:to>
                                    </p:set>
                                    <p:animEffect transition="in" filter="wipe(left)">
                                      <p:cBhvr>
                                        <p:cTn id="40" dur="500"/>
                                        <p:tgtEl>
                                          <p:spTgt spid="19493"/>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9497"/>
                                        </p:tgtEl>
                                        <p:attrNameLst>
                                          <p:attrName>style.visibility</p:attrName>
                                        </p:attrNameLst>
                                      </p:cBhvr>
                                      <p:to>
                                        <p:strVal val="visible"/>
                                      </p:to>
                                    </p:set>
                                    <p:animEffect transition="in" filter="fade">
                                      <p:cBhvr>
                                        <p:cTn id="44" dur="500"/>
                                        <p:tgtEl>
                                          <p:spTgt spid="19497"/>
                                        </p:tgtEl>
                                      </p:cBhvr>
                                    </p:animEffect>
                                  </p:childTnLst>
                                </p:cTn>
                              </p:par>
                              <p:par>
                                <p:cTn id="45" presetID="10" presetClass="entr" presetSubtype="0" fill="hold" nodeType="withEffect">
                                  <p:stCondLst>
                                    <p:cond delay="0"/>
                                  </p:stCondLst>
                                  <p:childTnLst>
                                    <p:set>
                                      <p:cBhvr>
                                        <p:cTn id="46" dur="1" fill="hold">
                                          <p:stCondLst>
                                            <p:cond delay="0"/>
                                          </p:stCondLst>
                                        </p:cTn>
                                        <p:tgtEl>
                                          <p:spTgt spid="19507"/>
                                        </p:tgtEl>
                                        <p:attrNameLst>
                                          <p:attrName>style.visibility</p:attrName>
                                        </p:attrNameLst>
                                      </p:cBhvr>
                                      <p:to>
                                        <p:strVal val="visible"/>
                                      </p:to>
                                    </p:set>
                                    <p:animEffect transition="in" filter="fade">
                                      <p:cBhvr>
                                        <p:cTn id="47" dur="500"/>
                                        <p:tgtEl>
                                          <p:spTgt spid="19507"/>
                                        </p:tgtEl>
                                      </p:cBhvr>
                                    </p:animEffect>
                                  </p:childTnLst>
                                </p:cTn>
                              </p:par>
                            </p:childTnLst>
                          </p:cTn>
                        </p:par>
                        <p:par>
                          <p:cTn id="48" fill="hold">
                            <p:stCondLst>
                              <p:cond delay="2000"/>
                            </p:stCondLst>
                            <p:childTnLst>
                              <p:par>
                                <p:cTn id="49" presetID="22" presetClass="entr" presetSubtype="2" fill="hold" nodeType="afterEffect">
                                  <p:stCondLst>
                                    <p:cond delay="0"/>
                                  </p:stCondLst>
                                  <p:childTnLst>
                                    <p:set>
                                      <p:cBhvr>
                                        <p:cTn id="50" dur="1" fill="hold">
                                          <p:stCondLst>
                                            <p:cond delay="0"/>
                                          </p:stCondLst>
                                        </p:cTn>
                                        <p:tgtEl>
                                          <p:spTgt spid="19496"/>
                                        </p:tgtEl>
                                        <p:attrNameLst>
                                          <p:attrName>style.visibility</p:attrName>
                                        </p:attrNameLst>
                                      </p:cBhvr>
                                      <p:to>
                                        <p:strVal val="visible"/>
                                      </p:to>
                                    </p:set>
                                    <p:animEffect transition="in" filter="wipe(right)">
                                      <p:cBhvr>
                                        <p:cTn id="51" dur="500"/>
                                        <p:tgtEl>
                                          <p:spTgt spid="19496"/>
                                        </p:tgtEl>
                                      </p:cBhvr>
                                    </p:animEffect>
                                  </p:childTnLst>
                                </p:cTn>
                              </p:par>
                              <p:par>
                                <p:cTn id="52" presetID="22" presetClass="entr" presetSubtype="8" fill="hold" nodeType="with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wipe(left)">
                                      <p:cBhvr>
                                        <p:cTn id="54" dur="500"/>
                                        <p:tgtEl>
                                          <p:spTgt spid="19495"/>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19502"/>
                                        </p:tgtEl>
                                        <p:attrNameLst>
                                          <p:attrName>style.visibility</p:attrName>
                                        </p:attrNameLst>
                                      </p:cBhvr>
                                      <p:to>
                                        <p:strVal val="visible"/>
                                      </p:to>
                                    </p:set>
                                    <p:animEffect transition="in" filter="fade">
                                      <p:cBhvr>
                                        <p:cTn id="58" dur="500"/>
                                        <p:tgtEl>
                                          <p:spTgt spid="19502"/>
                                        </p:tgtEl>
                                      </p:cBhvr>
                                    </p:animEffect>
                                  </p:childTnLst>
                                </p:cTn>
                              </p:par>
                              <p:par>
                                <p:cTn id="59" presetID="10" presetClass="entr" presetSubtype="0" fill="hold" nodeType="withEffect">
                                  <p:stCondLst>
                                    <p:cond delay="0"/>
                                  </p:stCondLst>
                                  <p:childTnLst>
                                    <p:set>
                                      <p:cBhvr>
                                        <p:cTn id="60" dur="1" fill="hold">
                                          <p:stCondLst>
                                            <p:cond delay="0"/>
                                          </p:stCondLst>
                                        </p:cTn>
                                        <p:tgtEl>
                                          <p:spTgt spid="19512"/>
                                        </p:tgtEl>
                                        <p:attrNameLst>
                                          <p:attrName>style.visibility</p:attrName>
                                        </p:attrNameLst>
                                      </p:cBhvr>
                                      <p:to>
                                        <p:strVal val="visible"/>
                                      </p:to>
                                    </p:set>
                                    <p:animEffect transition="in" filter="fade">
                                      <p:cBhvr>
                                        <p:cTn id="61" dur="500"/>
                                        <p:tgtEl>
                                          <p:spTgt spid="19512"/>
                                        </p:tgtEl>
                                      </p:cBhvr>
                                    </p:animEffect>
                                  </p:childTnLst>
                                </p:cTn>
                              </p:par>
                            </p:childTnLst>
                          </p:cTn>
                        </p:par>
                        <p:par>
                          <p:cTn id="62" fill="hold">
                            <p:stCondLst>
                              <p:cond delay="3000"/>
                            </p:stCondLst>
                            <p:childTnLst>
                              <p:par>
                                <p:cTn id="63" presetID="22" presetClass="entr" presetSubtype="1" fill="hold" grpId="0" nodeType="afterEffect">
                                  <p:stCondLst>
                                    <p:cond delay="0"/>
                                  </p:stCondLst>
                                  <p:iterate type="lt">
                                    <p:tmPct val="10000"/>
                                  </p:iterate>
                                  <p:childTnLst>
                                    <p:set>
                                      <p:cBhvr>
                                        <p:cTn id="64" dur="1" fill="hold">
                                          <p:stCondLst>
                                            <p:cond delay="0"/>
                                          </p:stCondLst>
                                        </p:cTn>
                                        <p:tgtEl>
                                          <p:spTgt spid="62"/>
                                        </p:tgtEl>
                                        <p:attrNameLst>
                                          <p:attrName>style.visibility</p:attrName>
                                        </p:attrNameLst>
                                      </p:cBhvr>
                                      <p:to>
                                        <p:strVal val="visible"/>
                                      </p:to>
                                    </p:set>
                                    <p:animEffect transition="in" filter="wipe(up)">
                                      <p:cBhvr>
                                        <p:cTn id="6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219" name="矩形 19"/>
          <p:cNvSpPr>
            <a:spLocks noChangeArrowheads="1"/>
          </p:cNvSpPr>
          <p:nvPr/>
        </p:nvSpPr>
        <p:spPr bwMode="auto">
          <a:xfrm>
            <a:off x="0" y="2066925"/>
            <a:ext cx="12192000" cy="2949575"/>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0" name="矩形 21"/>
          <p:cNvSpPr>
            <a:spLocks noChangeArrowheads="1"/>
          </p:cNvSpPr>
          <p:nvPr/>
        </p:nvSpPr>
        <p:spPr bwMode="auto">
          <a:xfrm>
            <a:off x="0" y="2066925"/>
            <a:ext cx="12192000" cy="2949575"/>
          </a:xfrm>
          <a:prstGeom prst="rect">
            <a:avLst/>
          </a:prstGeom>
          <a:solidFill>
            <a:schemeClr val="bg1">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9225" name="直接连接符 30"/>
          <p:cNvCxnSpPr>
            <a:cxnSpLocks noChangeShapeType="1"/>
          </p:cNvCxnSpPr>
          <p:nvPr/>
        </p:nvCxnSpPr>
        <p:spPr bwMode="auto">
          <a:xfrm>
            <a:off x="0" y="2066925"/>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cxnSp>
        <p:nvCxnSpPr>
          <p:cNvPr id="9226" name="直接连接符 31"/>
          <p:cNvCxnSpPr>
            <a:cxnSpLocks noChangeShapeType="1"/>
          </p:cNvCxnSpPr>
          <p:nvPr/>
        </p:nvCxnSpPr>
        <p:spPr bwMode="auto">
          <a:xfrm>
            <a:off x="0" y="5016500"/>
            <a:ext cx="1219200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grpSp>
        <p:nvGrpSpPr>
          <p:cNvPr id="11282" name="组合 5"/>
          <p:cNvGrpSpPr/>
          <p:nvPr/>
        </p:nvGrpSpPr>
        <p:grpSpPr bwMode="auto">
          <a:xfrm>
            <a:off x="0" y="2414588"/>
            <a:ext cx="12192000" cy="1479550"/>
            <a:chOff x="0" y="0"/>
            <a:chExt cx="12192000" cy="1480457"/>
          </a:xfrm>
        </p:grpSpPr>
        <p:sp>
          <p:nvSpPr>
            <p:cNvPr id="9234" name="弧形 44"/>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195"/>
                </a:schemeClr>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9235" name="直接连接符 48"/>
            <p:cNvCxnSpPr>
              <a:cxnSpLocks noChangeShapeType="1"/>
            </p:cNvCxnSpPr>
            <p:nvPr/>
          </p:nvCxnSpPr>
          <p:spPr bwMode="auto">
            <a:xfrm>
              <a:off x="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cxnSp>
          <p:nvCxnSpPr>
            <p:cNvPr id="9236" name="直接连接符 49"/>
            <p:cNvCxnSpPr>
              <a:cxnSpLocks noChangeShapeType="1"/>
            </p:cNvCxnSpPr>
            <p:nvPr/>
          </p:nvCxnSpPr>
          <p:spPr bwMode="auto">
            <a:xfrm>
              <a:off x="6838950" y="733875"/>
              <a:ext cx="5353050" cy="0"/>
            </a:xfrm>
            <a:prstGeom prst="line">
              <a:avLst/>
            </a:prstGeom>
            <a:noFill/>
            <a:ln w="12700">
              <a:solidFill>
                <a:schemeClr val="bg1">
                  <a:alpha val="70195"/>
                </a:schemeClr>
              </a:solidFill>
              <a:round/>
            </a:ln>
            <a:extLst>
              <a:ext uri="{909E8E84-426E-40DD-AFC4-6F175D3DCCD1}">
                <a14:hiddenFill xmlns:a14="http://schemas.microsoft.com/office/drawing/2010/main">
                  <a:noFill/>
                </a14:hiddenFill>
              </a:ext>
            </a:extLst>
          </p:spPr>
        </p:cxnSp>
      </p:grpSp>
      <p:grpSp>
        <p:nvGrpSpPr>
          <p:cNvPr id="11286" name="组合 74"/>
          <p:cNvGrpSpPr/>
          <p:nvPr/>
        </p:nvGrpSpPr>
        <p:grpSpPr bwMode="auto">
          <a:xfrm>
            <a:off x="5475288" y="2524125"/>
            <a:ext cx="1247775" cy="1249363"/>
            <a:chOff x="0" y="0"/>
            <a:chExt cx="1248318" cy="1248318"/>
          </a:xfrm>
        </p:grpSpPr>
        <p:sp>
          <p:nvSpPr>
            <p:cNvPr id="9232" name="椭圆 57"/>
            <p:cNvSpPr>
              <a:spLocks noChangeArrowheads="1"/>
            </p:cNvSpPr>
            <p:nvPr/>
          </p:nvSpPr>
          <p:spPr bwMode="auto">
            <a:xfrm>
              <a:off x="0" y="0"/>
              <a:ext cx="1248318" cy="1248318"/>
            </a:xfrm>
            <a:prstGeom prst="ellipse">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a:solidFill>
                  <a:srgbClr val="FFFFFF"/>
                </a:solidFill>
              </a:endParaRPr>
            </a:p>
          </p:txBody>
        </p:sp>
        <p:sp>
          <p:nvSpPr>
            <p:cNvPr id="9233" name="文本框 61"/>
            <p:cNvSpPr txBox="1">
              <a:spLocks noChangeArrowheads="1"/>
            </p:cNvSpPr>
            <p:nvPr/>
          </p:nvSpPr>
          <p:spPr bwMode="auto">
            <a:xfrm>
              <a:off x="169699" y="207807"/>
              <a:ext cx="92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800" dirty="0">
                  <a:solidFill>
                    <a:srgbClr val="1E6991"/>
                  </a:solidFill>
                  <a:latin typeface="华文细黑" pitchFamily="2" charset="-122"/>
                  <a:ea typeface="华文细黑" pitchFamily="2" charset="-122"/>
                </a:rPr>
                <a:t>03</a:t>
              </a:r>
              <a:endParaRPr lang="zh-CN" altLang="en-US" sz="4800" dirty="0">
                <a:solidFill>
                  <a:srgbClr val="1E6991"/>
                </a:solidFill>
                <a:latin typeface="华文细黑" pitchFamily="2" charset="-122"/>
                <a:ea typeface="华文细黑" pitchFamily="2" charset="-122"/>
              </a:endParaRPr>
            </a:p>
          </p:txBody>
        </p:sp>
      </p:grpSp>
      <p:grpSp>
        <p:nvGrpSpPr>
          <p:cNvPr id="16" name="组合 81">
            <a:extLst>
              <a:ext uri="{FF2B5EF4-FFF2-40B4-BE49-F238E27FC236}">
                <a16:creationId xmlns:a16="http://schemas.microsoft.com/office/drawing/2014/main" id="{0F6B7CCF-6CB7-41CA-B0E3-6B43C7C58A88}"/>
              </a:ext>
            </a:extLst>
          </p:cNvPr>
          <p:cNvGrpSpPr/>
          <p:nvPr/>
        </p:nvGrpSpPr>
        <p:grpSpPr bwMode="auto">
          <a:xfrm>
            <a:off x="4975818" y="3895949"/>
            <a:ext cx="2262188" cy="653216"/>
            <a:chOff x="0" y="0"/>
            <a:chExt cx="2261776" cy="535611"/>
          </a:xfrm>
        </p:grpSpPr>
        <p:sp>
          <p:nvSpPr>
            <p:cNvPr id="17" name="文本框 66">
              <a:extLst>
                <a:ext uri="{FF2B5EF4-FFF2-40B4-BE49-F238E27FC236}">
                  <a16:creationId xmlns:a16="http://schemas.microsoft.com/office/drawing/2014/main" id="{2B3906E0-F69D-423D-8F60-EEC89B2ECE72}"/>
                </a:ext>
              </a:extLst>
            </p:cNvPr>
            <p:cNvSpPr txBox="1">
              <a:spLocks noChangeArrowheads="1"/>
            </p:cNvSpPr>
            <p:nvPr/>
          </p:nvSpPr>
          <p:spPr bwMode="auto">
            <a:xfrm>
              <a:off x="0" y="0"/>
              <a:ext cx="2261776" cy="37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系统模块</a:t>
              </a:r>
              <a:endParaRPr lang="en-US" altLang="zh-CN" sz="2400" b="1" dirty="0">
                <a:solidFill>
                  <a:schemeClr val="bg1"/>
                </a:solidFill>
                <a:latin typeface="Arial" panose="020B0604020202020204" pitchFamily="34" charset="0"/>
                <a:cs typeface="Arial" panose="020B0604020202020204" pitchFamily="34" charset="0"/>
              </a:endParaRPr>
            </a:p>
          </p:txBody>
        </p:sp>
        <p:sp>
          <p:nvSpPr>
            <p:cNvPr id="18" name="矩形 70">
              <a:extLst>
                <a:ext uri="{FF2B5EF4-FFF2-40B4-BE49-F238E27FC236}">
                  <a16:creationId xmlns:a16="http://schemas.microsoft.com/office/drawing/2014/main" id="{979FEAC8-1B13-4FFB-A41A-D5D788962FD0}"/>
                </a:ext>
              </a:extLst>
            </p:cNvPr>
            <p:cNvSpPr>
              <a:spLocks noChangeArrowheads="1"/>
            </p:cNvSpPr>
            <p:nvPr/>
          </p:nvSpPr>
          <p:spPr bwMode="auto">
            <a:xfrm>
              <a:off x="3892" y="333720"/>
              <a:ext cx="2242954" cy="20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简述各个模块的作用与</a:t>
              </a:r>
              <a:r>
                <a:rPr lang="en-US" altLang="zh-CN" sz="1000" dirty="0">
                  <a:solidFill>
                    <a:schemeClr val="bg1"/>
                  </a:solidFill>
                  <a:latin typeface="楷体" panose="02010609060101010101" pitchFamily="49" charset="-122"/>
                  <a:ea typeface="楷体" panose="02010609060101010101" pitchFamily="49" charset="-122"/>
                  <a:cs typeface="Arial" panose="020B0604020202020204" pitchFamily="34" charset="0"/>
                </a:rPr>
                <a:t>UI</a:t>
              </a:r>
              <a:r>
                <a:rPr lang="zh-CN" altLang="en-US" sz="1000" dirty="0">
                  <a:solidFill>
                    <a:schemeClr val="bg1"/>
                  </a:solidFill>
                  <a:latin typeface="楷体" panose="02010609060101010101" pitchFamily="49" charset="-122"/>
                  <a:ea typeface="楷体" panose="02010609060101010101" pitchFamily="49" charset="-122"/>
                  <a:cs typeface="Arial" panose="020B0604020202020204" pitchFamily="34" charset="0"/>
                </a:rPr>
                <a:t>展示</a:t>
              </a:r>
            </a:p>
          </p:txBody>
        </p:sp>
      </p:grpSp>
    </p:spTree>
    <p:extLst>
      <p:ext uri="{BB962C8B-B14F-4D97-AF65-F5344CB8AC3E}">
        <p14:creationId xmlns:p14="http://schemas.microsoft.com/office/powerpoint/2010/main" val="10901297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11282"/>
                                        </p:tgtEl>
                                        <p:attrNameLst>
                                          <p:attrName>style.visibility</p:attrName>
                                        </p:attrNameLst>
                                      </p:cBhvr>
                                      <p:to>
                                        <p:strVal val="visible"/>
                                      </p:to>
                                    </p:set>
                                    <p:animEffect transition="in" filter="barn(outVertical)">
                                      <p:cBhvr>
                                        <p:cTn id="12" dur="500"/>
                                        <p:tgtEl>
                                          <p:spTgt spid="11282"/>
                                        </p:tgtEl>
                                      </p:cBhvr>
                                    </p:animEffect>
                                  </p:childTnLst>
                                </p:cTn>
                              </p:par>
                              <p:par>
                                <p:cTn id="13" presetID="1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195" name="任意多边形 9"/>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104" name="文本框 66">
            <a:extLst>
              <a:ext uri="{FF2B5EF4-FFF2-40B4-BE49-F238E27FC236}">
                <a16:creationId xmlns:a16="http://schemas.microsoft.com/office/drawing/2014/main" id="{B626F5B9-89ED-47E2-8F78-6A3EF915FA62}"/>
              </a:ext>
            </a:extLst>
          </p:cNvPr>
          <p:cNvSpPr txBox="1">
            <a:spLocks noChangeArrowheads="1"/>
          </p:cNvSpPr>
          <p:nvPr/>
        </p:nvSpPr>
        <p:spPr bwMode="auto">
          <a:xfrm>
            <a:off x="587375" y="360660"/>
            <a:ext cx="2262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系统模块</a:t>
            </a:r>
            <a:endParaRPr lang="en-US" altLang="zh-CN" sz="2400" b="1" dirty="0">
              <a:solidFill>
                <a:schemeClr val="bg1"/>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88F7AE1A-4A95-4FF5-A648-024680D37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376" y="1196975"/>
            <a:ext cx="3097632" cy="2502205"/>
          </a:xfrm>
          <a:prstGeom prst="rect">
            <a:avLst/>
          </a:prstGeom>
        </p:spPr>
      </p:pic>
      <p:pic>
        <p:nvPicPr>
          <p:cNvPr id="5" name="图片 4">
            <a:extLst>
              <a:ext uri="{FF2B5EF4-FFF2-40B4-BE49-F238E27FC236}">
                <a16:creationId xmlns:a16="http://schemas.microsoft.com/office/drawing/2014/main" id="{3CC31090-7A7A-4A53-AD1B-17257DAF7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83" y="3842546"/>
            <a:ext cx="5680025" cy="2654794"/>
          </a:xfrm>
          <a:prstGeom prst="rect">
            <a:avLst/>
          </a:prstGeom>
        </p:spPr>
      </p:pic>
      <p:sp>
        <p:nvSpPr>
          <p:cNvPr id="109" name="圆角矩形 43">
            <a:extLst>
              <a:ext uri="{FF2B5EF4-FFF2-40B4-BE49-F238E27FC236}">
                <a16:creationId xmlns:a16="http://schemas.microsoft.com/office/drawing/2014/main" id="{7CCAA0F5-3C57-4CCF-9B2C-041E2C3B016C}"/>
              </a:ext>
            </a:extLst>
          </p:cNvPr>
          <p:cNvSpPr>
            <a:spLocks noChangeArrowheads="1"/>
          </p:cNvSpPr>
          <p:nvPr/>
        </p:nvSpPr>
        <p:spPr bwMode="auto">
          <a:xfrm>
            <a:off x="6252515" y="1196975"/>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登录模块</a:t>
            </a:r>
          </a:p>
        </p:txBody>
      </p:sp>
      <p:sp>
        <p:nvSpPr>
          <p:cNvPr id="110" name="矩形 48">
            <a:extLst>
              <a:ext uri="{FF2B5EF4-FFF2-40B4-BE49-F238E27FC236}">
                <a16:creationId xmlns:a16="http://schemas.microsoft.com/office/drawing/2014/main" id="{29E470B7-0425-4BC0-A6AA-504F22E911F6}"/>
              </a:ext>
            </a:extLst>
          </p:cNvPr>
          <p:cNvSpPr>
            <a:spLocks noChangeArrowheads="1"/>
          </p:cNvSpPr>
          <p:nvPr/>
        </p:nvSpPr>
        <p:spPr bwMode="auto">
          <a:xfrm>
            <a:off x="6252515" y="1589088"/>
            <a:ext cx="56927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登录模块包含用户注册、登录以及找回密码三部分</a:t>
            </a:r>
            <a:endParaRPr lang="en-US" altLang="zh-CN" sz="11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登录部分以</a:t>
            </a:r>
            <a:r>
              <a:rPr lang="en-US" altLang="zh-CN" sz="1100" dirty="0">
                <a:solidFill>
                  <a:schemeClr val="bg1"/>
                </a:solidFill>
                <a:latin typeface="仿宋" panose="02010609060101010101" pitchFamily="49" charset="-122"/>
                <a:ea typeface="仿宋" panose="02010609060101010101" pitchFamily="49" charset="-122"/>
              </a:rPr>
              <a:t>PC</a:t>
            </a:r>
            <a:r>
              <a:rPr lang="zh-CN" altLang="en-US" sz="1100" dirty="0">
                <a:solidFill>
                  <a:schemeClr val="bg1"/>
                </a:solidFill>
                <a:latin typeface="仿宋" panose="02010609060101010101" pitchFamily="49" charset="-122"/>
                <a:ea typeface="仿宋" panose="02010609060101010101" pitchFamily="49" charset="-122"/>
              </a:rPr>
              <a:t>应用程序形式展示，</a:t>
            </a:r>
            <a:r>
              <a:rPr lang="en-US" altLang="zh-CN" sz="1100" dirty="0">
                <a:solidFill>
                  <a:schemeClr val="bg1"/>
                </a:solidFill>
                <a:latin typeface="仿宋" panose="02010609060101010101" pitchFamily="49" charset="-122"/>
                <a:ea typeface="仿宋" panose="02010609060101010101" pitchFamily="49" charset="-122"/>
              </a:rPr>
              <a:t>PC</a:t>
            </a:r>
            <a:r>
              <a:rPr lang="zh-CN" altLang="en-US" sz="1100" dirty="0">
                <a:solidFill>
                  <a:schemeClr val="bg1"/>
                </a:solidFill>
                <a:latin typeface="仿宋" panose="02010609060101010101" pitchFamily="49" charset="-122"/>
                <a:ea typeface="仿宋" panose="02010609060101010101" pitchFamily="49" charset="-122"/>
              </a:rPr>
              <a:t>应用程序采用微软推出的基于</a:t>
            </a:r>
            <a:r>
              <a:rPr lang="en-US" altLang="zh-CN" sz="1100" dirty="0">
                <a:solidFill>
                  <a:schemeClr val="bg1"/>
                </a:solidFill>
                <a:latin typeface="仿宋" panose="02010609060101010101" pitchFamily="49" charset="-122"/>
                <a:ea typeface="仿宋" panose="02010609060101010101" pitchFamily="49" charset="-122"/>
              </a:rPr>
              <a:t>Windows </a:t>
            </a:r>
            <a:r>
              <a:rPr lang="zh-CN" altLang="en-US" sz="1100" dirty="0">
                <a:solidFill>
                  <a:schemeClr val="bg1"/>
                </a:solidFill>
                <a:latin typeface="仿宋" panose="02010609060101010101" pitchFamily="49" charset="-122"/>
                <a:ea typeface="仿宋" panose="02010609060101010101" pitchFamily="49" charset="-122"/>
              </a:rPr>
              <a:t>的用户界面框架</a:t>
            </a:r>
            <a:r>
              <a:rPr lang="en-US" altLang="zh-CN" sz="1100" dirty="0">
                <a:solidFill>
                  <a:schemeClr val="bg1"/>
                </a:solidFill>
                <a:latin typeface="仿宋" panose="02010609060101010101" pitchFamily="49" charset="-122"/>
                <a:ea typeface="仿宋" panose="02010609060101010101" pitchFamily="49" charset="-122"/>
              </a:rPr>
              <a:t>WPF</a:t>
            </a:r>
            <a:r>
              <a:rPr lang="zh-CN" altLang="en-US" sz="1100" dirty="0">
                <a:solidFill>
                  <a:schemeClr val="bg1"/>
                </a:solidFill>
                <a:latin typeface="仿宋" panose="02010609060101010101" pitchFamily="49" charset="-122"/>
                <a:ea typeface="仿宋" panose="02010609060101010101" pitchFamily="49" charset="-122"/>
              </a:rPr>
              <a:t>设计</a:t>
            </a:r>
            <a:endParaRPr lang="en-US" altLang="zh-CN" sz="11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注册部分以及找回密码部分则采用</a:t>
            </a:r>
            <a:r>
              <a:rPr lang="en-US" altLang="zh-CN" sz="1100" dirty="0">
                <a:solidFill>
                  <a:schemeClr val="bg1"/>
                </a:solidFill>
                <a:latin typeface="仿宋" panose="02010609060101010101" pitchFamily="49" charset="-122"/>
                <a:ea typeface="仿宋" panose="02010609060101010101" pitchFamily="49" charset="-122"/>
              </a:rPr>
              <a:t>Web</a:t>
            </a:r>
            <a:r>
              <a:rPr lang="zh-CN" altLang="en-US" sz="1100" dirty="0">
                <a:solidFill>
                  <a:schemeClr val="bg1"/>
                </a:solidFill>
                <a:latin typeface="仿宋" panose="02010609060101010101" pitchFamily="49" charset="-122"/>
                <a:ea typeface="仿宋" panose="02010609060101010101" pitchFamily="49" charset="-122"/>
              </a:rPr>
              <a:t>形式呈现</a:t>
            </a:r>
            <a:r>
              <a:rPr lang="en-US" altLang="zh-CN" sz="1100" dirty="0">
                <a:solidFill>
                  <a:schemeClr val="bg1"/>
                </a:solidFill>
                <a:latin typeface="仿宋" panose="02010609060101010101" pitchFamily="49" charset="-122"/>
                <a:ea typeface="仿宋" panose="02010609060101010101" pitchFamily="49" charset="-122"/>
              </a:rPr>
              <a:t> </a:t>
            </a:r>
            <a:endParaRPr lang="zh-CN" altLang="en-US" sz="1100" dirty="0">
              <a:solidFill>
                <a:schemeClr val="bg1"/>
              </a:solidFill>
              <a:latin typeface="仿宋" panose="02010609060101010101" pitchFamily="49" charset="-122"/>
              <a:ea typeface="仿宋" panose="02010609060101010101" pitchFamily="49" charset="-122"/>
            </a:endParaRPr>
          </a:p>
        </p:txBody>
      </p:sp>
      <p:sp>
        <p:nvSpPr>
          <p:cNvPr id="111" name="圆角矩形 43">
            <a:extLst>
              <a:ext uri="{FF2B5EF4-FFF2-40B4-BE49-F238E27FC236}">
                <a16:creationId xmlns:a16="http://schemas.microsoft.com/office/drawing/2014/main" id="{0C100216-0224-43C9-B361-6E9C64D6DB30}"/>
              </a:ext>
            </a:extLst>
          </p:cNvPr>
          <p:cNvSpPr>
            <a:spLocks noChangeArrowheads="1"/>
          </p:cNvSpPr>
          <p:nvPr/>
        </p:nvSpPr>
        <p:spPr bwMode="auto">
          <a:xfrm>
            <a:off x="6252515" y="3842546"/>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项目进度展示模块</a:t>
            </a:r>
          </a:p>
        </p:txBody>
      </p:sp>
      <p:sp>
        <p:nvSpPr>
          <p:cNvPr id="112" name="矩形 48">
            <a:extLst>
              <a:ext uri="{FF2B5EF4-FFF2-40B4-BE49-F238E27FC236}">
                <a16:creationId xmlns:a16="http://schemas.microsoft.com/office/drawing/2014/main" id="{91E0443C-93CB-4625-B088-E33A5201544B}"/>
              </a:ext>
            </a:extLst>
          </p:cNvPr>
          <p:cNvSpPr>
            <a:spLocks noChangeArrowheads="1"/>
          </p:cNvSpPr>
          <p:nvPr/>
        </p:nvSpPr>
        <p:spPr bwMode="auto">
          <a:xfrm>
            <a:off x="6252515" y="4234659"/>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项目进度展示模块对传统的</a:t>
            </a:r>
            <a:r>
              <a:rPr lang="en-US" altLang="zh-CN" sz="1100" dirty="0">
                <a:solidFill>
                  <a:schemeClr val="bg1"/>
                </a:solidFill>
                <a:latin typeface="仿宋" panose="02010609060101010101" pitchFamily="49" charset="-122"/>
                <a:ea typeface="仿宋" panose="02010609060101010101" pitchFamily="49" charset="-122"/>
              </a:rPr>
              <a:t>Grid View</a:t>
            </a:r>
            <a:r>
              <a:rPr lang="zh-CN" altLang="en-US" sz="1100" dirty="0">
                <a:solidFill>
                  <a:schemeClr val="bg1"/>
                </a:solidFill>
                <a:latin typeface="仿宋" panose="02010609060101010101" pitchFamily="49" charset="-122"/>
                <a:ea typeface="仿宋" panose="02010609060101010101" pitchFamily="49" charset="-122"/>
              </a:rPr>
              <a:t>控件进行重新构建与设计，已达到美观的效果以及满足需求</a:t>
            </a:r>
            <a:endParaRPr lang="en-US" altLang="zh-CN" sz="1100" dirty="0">
              <a:solidFill>
                <a:schemeClr val="bg1"/>
              </a:solidFill>
              <a:latin typeface="仿宋" panose="02010609060101010101" pitchFamily="49" charset="-122"/>
              <a:ea typeface="仿宋" panose="02010609060101010101" pitchFamily="49" charset="-122"/>
            </a:endParaRPr>
          </a:p>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同时自定义进度条控件用以展示项目进度</a:t>
            </a:r>
          </a:p>
        </p:txBody>
      </p:sp>
      <p:sp>
        <p:nvSpPr>
          <p:cNvPr id="113" name="矩形 21">
            <a:extLst>
              <a:ext uri="{FF2B5EF4-FFF2-40B4-BE49-F238E27FC236}">
                <a16:creationId xmlns:a16="http://schemas.microsoft.com/office/drawing/2014/main" id="{5D515A84-4EE6-4FE4-9D03-7ECB2942F97F}"/>
              </a:ext>
            </a:extLst>
          </p:cNvPr>
          <p:cNvSpPr>
            <a:spLocks noChangeArrowheads="1"/>
          </p:cNvSpPr>
          <p:nvPr/>
        </p:nvSpPr>
        <p:spPr bwMode="auto">
          <a:xfrm>
            <a:off x="6091238" y="636989"/>
            <a:ext cx="589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defRPr/>
            </a:pPr>
            <a:r>
              <a:rPr lang="en-US" sz="1200" dirty="0">
                <a:solidFill>
                  <a:schemeClr val="bg1"/>
                </a:solidFill>
                <a:latin typeface="Arial Black" panose="020B0A04020102020204" pitchFamily="34" charset="0"/>
              </a:rPr>
              <a:t>Project implementation management system based on Restful API</a:t>
            </a:r>
            <a:endParaRPr lang="zh-CN" altLang="en-US" sz="1050" dirty="0">
              <a:solidFill>
                <a:schemeClr val="bg1"/>
              </a:solidFill>
              <a:latin typeface="Arial Black" panose="020B0A040201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p:tgtEl>
                                          <p:spTgt spid="109"/>
                                        </p:tgtEl>
                                        <p:attrNameLst>
                                          <p:attrName>ppt_y</p:attrName>
                                        </p:attrNameLst>
                                      </p:cBhvr>
                                      <p:tavLst>
                                        <p:tav tm="0">
                                          <p:val>
                                            <p:strVal val="#ppt_y+#ppt_h*1.125000"/>
                                          </p:val>
                                        </p:tav>
                                        <p:tav tm="100000">
                                          <p:val>
                                            <p:strVal val="#ppt_y"/>
                                          </p:val>
                                        </p:tav>
                                      </p:tavLst>
                                    </p:anim>
                                    <p:animEffect transition="in" filter="wipe(up)">
                                      <p:cBhvr>
                                        <p:cTn id="8" dur="500"/>
                                        <p:tgtEl>
                                          <p:spTgt spid="10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750"/>
                                        <p:tgtEl>
                                          <p:spTgt spid="110"/>
                                        </p:tgtEl>
                                      </p:cBhvr>
                                    </p:animEffect>
                                  </p:childTnLst>
                                </p:cTn>
                              </p:par>
                            </p:childTnLst>
                          </p:cTn>
                        </p:par>
                        <p:par>
                          <p:cTn id="13" fill="hold">
                            <p:stCondLst>
                              <p:cond delay="1250"/>
                            </p:stCondLst>
                            <p:childTnLst>
                              <p:par>
                                <p:cTn id="14" presetID="12" presetClass="entr" presetSubtype="4" fill="hold" grpId="0" nodeType="afterEffect">
                                  <p:stCondLst>
                                    <p:cond delay="0"/>
                                  </p:stCondLst>
                                  <p:childTnLst>
                                    <p:set>
                                      <p:cBhvr>
                                        <p:cTn id="15" dur="1" fill="hold">
                                          <p:stCondLst>
                                            <p:cond delay="0"/>
                                          </p:stCondLst>
                                        </p:cTn>
                                        <p:tgtEl>
                                          <p:spTgt spid="111"/>
                                        </p:tgtEl>
                                        <p:attrNameLst>
                                          <p:attrName>style.visibility</p:attrName>
                                        </p:attrNameLst>
                                      </p:cBhvr>
                                      <p:to>
                                        <p:strVal val="visible"/>
                                      </p:to>
                                    </p:set>
                                    <p:anim calcmode="lin" valueType="num">
                                      <p:cBhvr additive="base">
                                        <p:cTn id="16" dur="500"/>
                                        <p:tgtEl>
                                          <p:spTgt spid="111"/>
                                        </p:tgtEl>
                                        <p:attrNameLst>
                                          <p:attrName>ppt_y</p:attrName>
                                        </p:attrNameLst>
                                      </p:cBhvr>
                                      <p:tavLst>
                                        <p:tav tm="0">
                                          <p:val>
                                            <p:strVal val="#ppt_y+#ppt_h*1.125000"/>
                                          </p:val>
                                        </p:tav>
                                        <p:tav tm="100000">
                                          <p:val>
                                            <p:strVal val="#ppt_y"/>
                                          </p:val>
                                        </p:tav>
                                      </p:tavLst>
                                    </p:anim>
                                    <p:animEffect transition="in" filter="wipe(up)">
                                      <p:cBhvr>
                                        <p:cTn id="17" dur="500"/>
                                        <p:tgtEl>
                                          <p:spTgt spid="111"/>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left)">
                                      <p:cBhvr>
                                        <p:cTn id="21" dur="750"/>
                                        <p:tgtEl>
                                          <p:spTgt spid="112"/>
                                        </p:tgtEl>
                                      </p:cBhvr>
                                    </p:animEffect>
                                  </p:childTnLst>
                                </p:cTn>
                              </p:par>
                            </p:childTnLst>
                          </p:cTn>
                        </p:par>
                        <p:par>
                          <p:cTn id="22" fill="hold">
                            <p:stCondLst>
                              <p:cond delay="2500"/>
                            </p:stCondLst>
                            <p:childTnLst>
                              <p:par>
                                <p:cTn id="23" presetID="22" presetClass="entr" presetSubtype="1" fill="hold" grpId="0" nodeType="afterEffect">
                                  <p:stCondLst>
                                    <p:cond delay="0"/>
                                  </p:stCondLst>
                                  <p:iterate type="lt">
                                    <p:tmPct val="10000"/>
                                  </p:iterate>
                                  <p:childTnLst>
                                    <p:set>
                                      <p:cBhvr>
                                        <p:cTn id="24" dur="1" fill="hold">
                                          <p:stCondLst>
                                            <p:cond delay="0"/>
                                          </p:stCondLst>
                                        </p:cTn>
                                        <p:tgtEl>
                                          <p:spTgt spid="113"/>
                                        </p:tgtEl>
                                        <p:attrNameLst>
                                          <p:attrName>style.visibility</p:attrName>
                                        </p:attrNameLst>
                                      </p:cBhvr>
                                      <p:to>
                                        <p:strVal val="visible"/>
                                      </p:to>
                                    </p:set>
                                    <p:animEffect transition="in" filter="wipe(up)">
                                      <p:cBhvr>
                                        <p:cTn id="2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autoUpdateAnimBg="0"/>
      <p:bldP spid="110" grpId="0" autoUpdateAnimBg="0"/>
      <p:bldP spid="111" grpId="0" animBg="1" autoUpdateAnimBg="0"/>
      <p:bldP spid="112" grpId="0" autoUpdateAnimBg="0"/>
      <p:bldP spid="11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195" name="任意多边形 9"/>
          <p:cNvSpPr/>
          <p:nvPr/>
        </p:nvSpPr>
        <p:spPr bwMode="auto">
          <a:xfrm>
            <a:off x="407988" y="163513"/>
            <a:ext cx="619125" cy="630237"/>
          </a:xfrm>
          <a:custGeom>
            <a:avLst/>
            <a:gdLst>
              <a:gd name="T0" fmla="*/ 318148 w 619265"/>
              <a:gd name="T1" fmla="*/ 0 h 630260"/>
              <a:gd name="T2" fmla="*/ 611295 w 619265"/>
              <a:gd name="T3" fmla="*/ 194347 h 630260"/>
              <a:gd name="T4" fmla="*/ 619125 w 619265"/>
              <a:gd name="T5" fmla="*/ 219577 h 630260"/>
              <a:gd name="T6" fmla="*/ 256860 w 619265"/>
              <a:gd name="T7" fmla="*/ 630237 h 630260"/>
              <a:gd name="T8" fmla="*/ 254031 w 619265"/>
              <a:gd name="T9" fmla="*/ 629952 h 630260"/>
              <a:gd name="T10" fmla="*/ 0 w 619265"/>
              <a:gd name="T11" fmla="*/ 318208 h 630260"/>
              <a:gd name="T12" fmla="*/ 318148 w 619265"/>
              <a:gd name="T13" fmla="*/ 0 h 6302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803"/>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50" y="404813"/>
            <a:ext cx="338138" cy="395287"/>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0"/>
            <a:ext cx="59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0" cy="0"/>
          </a:xfrm>
          <a:prstGeom prst="line">
            <a:avLst/>
          </a:prstGeom>
          <a:noFill/>
          <a:ln w="6350">
            <a:solidFill>
              <a:schemeClr val="bg1">
                <a:alpha val="50195"/>
              </a:schemeClr>
            </a:solidFill>
            <a:round/>
          </a:ln>
          <a:extLst>
            <a:ext uri="{909E8E84-426E-40DD-AFC4-6F175D3DCCD1}">
              <a14:hiddenFill xmlns:a14="http://schemas.microsoft.com/office/drawing/2010/main">
                <a:noFill/>
              </a14:hiddenFill>
            </a:ext>
          </a:extLst>
        </p:spPr>
      </p:cxnSp>
      <p:sp>
        <p:nvSpPr>
          <p:cNvPr id="104" name="文本框 66">
            <a:extLst>
              <a:ext uri="{FF2B5EF4-FFF2-40B4-BE49-F238E27FC236}">
                <a16:creationId xmlns:a16="http://schemas.microsoft.com/office/drawing/2014/main" id="{B626F5B9-89ED-47E2-8F78-6A3EF915FA62}"/>
              </a:ext>
            </a:extLst>
          </p:cNvPr>
          <p:cNvSpPr txBox="1">
            <a:spLocks noChangeArrowheads="1"/>
          </p:cNvSpPr>
          <p:nvPr/>
        </p:nvSpPr>
        <p:spPr bwMode="auto">
          <a:xfrm>
            <a:off x="587375" y="360660"/>
            <a:ext cx="2262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Arial" panose="020B0604020202020204" pitchFamily="34" charset="0"/>
                <a:cs typeface="Arial" panose="020B0604020202020204" pitchFamily="34" charset="0"/>
              </a:rPr>
              <a:t>系统模块</a:t>
            </a:r>
            <a:endParaRPr lang="en-US" altLang="zh-CN" sz="2400" b="1" dirty="0">
              <a:solidFill>
                <a:schemeClr val="bg1"/>
              </a:solidFill>
              <a:latin typeface="Arial" panose="020B0604020202020204" pitchFamily="34" charset="0"/>
              <a:cs typeface="Arial" panose="020B0604020202020204" pitchFamily="34" charset="0"/>
            </a:endParaRPr>
          </a:p>
        </p:txBody>
      </p:sp>
      <p:sp>
        <p:nvSpPr>
          <p:cNvPr id="109" name="圆角矩形 43">
            <a:extLst>
              <a:ext uri="{FF2B5EF4-FFF2-40B4-BE49-F238E27FC236}">
                <a16:creationId xmlns:a16="http://schemas.microsoft.com/office/drawing/2014/main" id="{7CCAA0F5-3C57-4CCF-9B2C-041E2C3B016C}"/>
              </a:ext>
            </a:extLst>
          </p:cNvPr>
          <p:cNvSpPr>
            <a:spLocks noChangeArrowheads="1"/>
          </p:cNvSpPr>
          <p:nvPr/>
        </p:nvSpPr>
        <p:spPr bwMode="auto">
          <a:xfrm>
            <a:off x="6252515" y="1196975"/>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项目管理模块</a:t>
            </a:r>
          </a:p>
        </p:txBody>
      </p:sp>
      <p:sp>
        <p:nvSpPr>
          <p:cNvPr id="110" name="矩形 48">
            <a:extLst>
              <a:ext uri="{FF2B5EF4-FFF2-40B4-BE49-F238E27FC236}">
                <a16:creationId xmlns:a16="http://schemas.microsoft.com/office/drawing/2014/main" id="{29E470B7-0425-4BC0-A6AA-504F22E911F6}"/>
              </a:ext>
            </a:extLst>
          </p:cNvPr>
          <p:cNvSpPr>
            <a:spLocks noChangeArrowheads="1"/>
          </p:cNvSpPr>
          <p:nvPr/>
        </p:nvSpPr>
        <p:spPr bwMode="auto">
          <a:xfrm>
            <a:off x="6252515" y="1589088"/>
            <a:ext cx="56927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项目管理模块主要是以</a:t>
            </a:r>
            <a:r>
              <a:rPr lang="en-US" altLang="zh-CN" sz="1100" dirty="0" err="1">
                <a:solidFill>
                  <a:schemeClr val="bg1"/>
                </a:solidFill>
                <a:latin typeface="仿宋" panose="02010609060101010101" pitchFamily="49" charset="-122"/>
                <a:ea typeface="仿宋" panose="02010609060101010101" pitchFamily="49" charset="-122"/>
              </a:rPr>
              <a:t>WrapPanel</a:t>
            </a:r>
            <a:r>
              <a:rPr lang="zh-CN" altLang="en-US" sz="1100" dirty="0">
                <a:solidFill>
                  <a:schemeClr val="bg1"/>
                </a:solidFill>
                <a:latin typeface="仿宋" panose="02010609060101010101" pitchFamily="49" charset="-122"/>
                <a:ea typeface="仿宋" panose="02010609060101010101" pitchFamily="49" charset="-122"/>
              </a:rPr>
              <a:t>的运用与实现为中心展开，从而实现添加项目的功能</a:t>
            </a:r>
            <a:endParaRPr lang="en-US" altLang="zh-CN" sz="1100" dirty="0">
              <a:solidFill>
                <a:schemeClr val="bg1"/>
              </a:solidFill>
              <a:latin typeface="仿宋" panose="02010609060101010101" pitchFamily="49" charset="-122"/>
              <a:ea typeface="仿宋" panose="02010609060101010101" pitchFamily="49" charset="-122"/>
            </a:endParaRPr>
          </a:p>
        </p:txBody>
      </p:sp>
      <p:sp>
        <p:nvSpPr>
          <p:cNvPr id="111" name="圆角矩形 43">
            <a:extLst>
              <a:ext uri="{FF2B5EF4-FFF2-40B4-BE49-F238E27FC236}">
                <a16:creationId xmlns:a16="http://schemas.microsoft.com/office/drawing/2014/main" id="{0C100216-0224-43C9-B361-6E9C64D6DB30}"/>
              </a:ext>
            </a:extLst>
          </p:cNvPr>
          <p:cNvSpPr>
            <a:spLocks noChangeArrowheads="1"/>
          </p:cNvSpPr>
          <p:nvPr/>
        </p:nvSpPr>
        <p:spPr bwMode="auto">
          <a:xfrm>
            <a:off x="6252515" y="3842546"/>
            <a:ext cx="2070100" cy="330200"/>
          </a:xfrm>
          <a:prstGeom prst="roundRect">
            <a:avLst>
              <a:gd name="adj" fmla="val 50000"/>
            </a:avLst>
          </a:prstGeom>
          <a:solidFill>
            <a:schemeClr val="bg1">
              <a:alpha val="70195"/>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r>
              <a:rPr lang="zh-CN" altLang="en-US" sz="1600" dirty="0">
                <a:solidFill>
                  <a:srgbClr val="1E6991"/>
                </a:solidFill>
                <a:latin typeface="Arial" panose="020B0604020202020204" pitchFamily="34" charset="0"/>
                <a:cs typeface="Arial" panose="020B0604020202020204" pitchFamily="34" charset="0"/>
              </a:rPr>
              <a:t>单位管理模块</a:t>
            </a:r>
          </a:p>
        </p:txBody>
      </p:sp>
      <p:sp>
        <p:nvSpPr>
          <p:cNvPr id="112" name="矩形 48">
            <a:extLst>
              <a:ext uri="{FF2B5EF4-FFF2-40B4-BE49-F238E27FC236}">
                <a16:creationId xmlns:a16="http://schemas.microsoft.com/office/drawing/2014/main" id="{91E0443C-93CB-4625-B088-E33A5201544B}"/>
              </a:ext>
            </a:extLst>
          </p:cNvPr>
          <p:cNvSpPr>
            <a:spLocks noChangeArrowheads="1"/>
          </p:cNvSpPr>
          <p:nvPr/>
        </p:nvSpPr>
        <p:spPr bwMode="auto">
          <a:xfrm>
            <a:off x="6252515" y="4234659"/>
            <a:ext cx="5692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71450" indent="-171450" algn="just" eaLnBrk="1" hangingPunct="1">
              <a:buFont typeface="Wingdings" panose="05000000000000000000" pitchFamily="2" charset="2"/>
              <a:buChar char="l"/>
            </a:pPr>
            <a:r>
              <a:rPr lang="zh-CN" altLang="en-US" sz="1100" dirty="0">
                <a:solidFill>
                  <a:schemeClr val="bg1"/>
                </a:solidFill>
                <a:latin typeface="仿宋" panose="02010609060101010101" pitchFamily="49" charset="-122"/>
                <a:ea typeface="仿宋" panose="02010609060101010101" pitchFamily="49" charset="-122"/>
              </a:rPr>
              <a:t>单位管理模块通过</a:t>
            </a:r>
            <a:r>
              <a:rPr lang="en-US" altLang="zh-CN" sz="1100" dirty="0" err="1">
                <a:solidFill>
                  <a:schemeClr val="bg1"/>
                </a:solidFill>
                <a:latin typeface="仿宋" panose="02010609060101010101" pitchFamily="49" charset="-122"/>
                <a:ea typeface="仿宋" panose="02010609060101010101" pitchFamily="49" charset="-122"/>
              </a:rPr>
              <a:t>TreeView</a:t>
            </a:r>
            <a:r>
              <a:rPr lang="zh-CN" altLang="en-US" sz="1100" dirty="0">
                <a:solidFill>
                  <a:schemeClr val="bg1"/>
                </a:solidFill>
                <a:latin typeface="仿宋" panose="02010609060101010101" pitchFamily="49" charset="-122"/>
                <a:ea typeface="仿宋" panose="02010609060101010101" pitchFamily="49" charset="-122"/>
              </a:rPr>
              <a:t>以及自定义的两种</a:t>
            </a:r>
            <a:r>
              <a:rPr lang="en-US" altLang="zh-CN" sz="1100" dirty="0" err="1">
                <a:solidFill>
                  <a:schemeClr val="bg1"/>
                </a:solidFill>
                <a:latin typeface="仿宋" panose="02010609060101010101" pitchFamily="49" charset="-122"/>
                <a:ea typeface="仿宋" panose="02010609060101010101" pitchFamily="49" charset="-122"/>
              </a:rPr>
              <a:t>Combox</a:t>
            </a:r>
            <a:r>
              <a:rPr lang="zh-CN" altLang="en-US" sz="1100" dirty="0">
                <a:solidFill>
                  <a:schemeClr val="bg1"/>
                </a:solidFill>
                <a:latin typeface="仿宋" panose="02010609060101010101" pitchFamily="49" charset="-122"/>
                <a:ea typeface="仿宋" panose="02010609060101010101" pitchFamily="49" charset="-122"/>
              </a:rPr>
              <a:t>控件实现单位信息的修改、新增、以及删除</a:t>
            </a:r>
          </a:p>
        </p:txBody>
      </p:sp>
      <p:pic>
        <p:nvPicPr>
          <p:cNvPr id="9" name="图片 8">
            <a:extLst>
              <a:ext uri="{FF2B5EF4-FFF2-40B4-BE49-F238E27FC236}">
                <a16:creationId xmlns:a16="http://schemas.microsoft.com/office/drawing/2014/main" id="{92582899-4A62-4D35-82F5-B401B157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24" y="1025833"/>
            <a:ext cx="5676614" cy="2653200"/>
          </a:xfrm>
          <a:prstGeom prst="rect">
            <a:avLst/>
          </a:prstGeom>
        </p:spPr>
      </p:pic>
      <p:pic>
        <p:nvPicPr>
          <p:cNvPr id="11" name="图片 10">
            <a:extLst>
              <a:ext uri="{FF2B5EF4-FFF2-40B4-BE49-F238E27FC236}">
                <a16:creationId xmlns:a16="http://schemas.microsoft.com/office/drawing/2014/main" id="{FF675354-8F83-4DB1-B5C9-25D08D78A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24" y="3842546"/>
            <a:ext cx="5676614" cy="2653200"/>
          </a:xfrm>
          <a:prstGeom prst="rect">
            <a:avLst/>
          </a:prstGeom>
        </p:spPr>
      </p:pic>
      <p:sp>
        <p:nvSpPr>
          <p:cNvPr id="22" name="矩形 21">
            <a:extLst>
              <a:ext uri="{FF2B5EF4-FFF2-40B4-BE49-F238E27FC236}">
                <a16:creationId xmlns:a16="http://schemas.microsoft.com/office/drawing/2014/main" id="{0ED6E8F6-DF6B-41E7-81F4-22C82D7E2A9F}"/>
              </a:ext>
            </a:extLst>
          </p:cNvPr>
          <p:cNvSpPr>
            <a:spLocks noChangeArrowheads="1"/>
          </p:cNvSpPr>
          <p:nvPr/>
        </p:nvSpPr>
        <p:spPr bwMode="auto">
          <a:xfrm>
            <a:off x="6091238" y="636989"/>
            <a:ext cx="58959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defRPr/>
            </a:pPr>
            <a:r>
              <a:rPr lang="en-US" sz="1200" dirty="0">
                <a:solidFill>
                  <a:schemeClr val="bg1"/>
                </a:solidFill>
                <a:latin typeface="Arial Black" panose="020B0A04020102020204" pitchFamily="34" charset="0"/>
              </a:rPr>
              <a:t>Project implementation management system based on Restful API</a:t>
            </a:r>
            <a:endParaRPr lang="zh-CN" altLang="en-US" sz="105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44135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p:tgtEl>
                                          <p:spTgt spid="109"/>
                                        </p:tgtEl>
                                        <p:attrNameLst>
                                          <p:attrName>ppt_y</p:attrName>
                                        </p:attrNameLst>
                                      </p:cBhvr>
                                      <p:tavLst>
                                        <p:tav tm="0">
                                          <p:val>
                                            <p:strVal val="#ppt_y+#ppt_h*1.125000"/>
                                          </p:val>
                                        </p:tav>
                                        <p:tav tm="100000">
                                          <p:val>
                                            <p:strVal val="#ppt_y"/>
                                          </p:val>
                                        </p:tav>
                                      </p:tavLst>
                                    </p:anim>
                                    <p:animEffect transition="in" filter="wipe(up)">
                                      <p:cBhvr>
                                        <p:cTn id="8" dur="500"/>
                                        <p:tgtEl>
                                          <p:spTgt spid="109"/>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750"/>
                                        <p:tgtEl>
                                          <p:spTgt spid="110"/>
                                        </p:tgtEl>
                                      </p:cBhvr>
                                    </p:animEffect>
                                  </p:childTnLst>
                                </p:cTn>
                              </p:par>
                            </p:childTnLst>
                          </p:cTn>
                        </p:par>
                        <p:par>
                          <p:cTn id="13" fill="hold">
                            <p:stCondLst>
                              <p:cond delay="1250"/>
                            </p:stCondLst>
                            <p:childTnLst>
                              <p:par>
                                <p:cTn id="14" presetID="12" presetClass="entr" presetSubtype="4" fill="hold" grpId="0" nodeType="afterEffect">
                                  <p:stCondLst>
                                    <p:cond delay="0"/>
                                  </p:stCondLst>
                                  <p:childTnLst>
                                    <p:set>
                                      <p:cBhvr>
                                        <p:cTn id="15" dur="1" fill="hold">
                                          <p:stCondLst>
                                            <p:cond delay="0"/>
                                          </p:stCondLst>
                                        </p:cTn>
                                        <p:tgtEl>
                                          <p:spTgt spid="111"/>
                                        </p:tgtEl>
                                        <p:attrNameLst>
                                          <p:attrName>style.visibility</p:attrName>
                                        </p:attrNameLst>
                                      </p:cBhvr>
                                      <p:to>
                                        <p:strVal val="visible"/>
                                      </p:to>
                                    </p:set>
                                    <p:anim calcmode="lin" valueType="num">
                                      <p:cBhvr additive="base">
                                        <p:cTn id="16" dur="500"/>
                                        <p:tgtEl>
                                          <p:spTgt spid="111"/>
                                        </p:tgtEl>
                                        <p:attrNameLst>
                                          <p:attrName>ppt_y</p:attrName>
                                        </p:attrNameLst>
                                      </p:cBhvr>
                                      <p:tavLst>
                                        <p:tav tm="0">
                                          <p:val>
                                            <p:strVal val="#ppt_y+#ppt_h*1.125000"/>
                                          </p:val>
                                        </p:tav>
                                        <p:tav tm="100000">
                                          <p:val>
                                            <p:strVal val="#ppt_y"/>
                                          </p:val>
                                        </p:tav>
                                      </p:tavLst>
                                    </p:anim>
                                    <p:animEffect transition="in" filter="wipe(up)">
                                      <p:cBhvr>
                                        <p:cTn id="17" dur="500"/>
                                        <p:tgtEl>
                                          <p:spTgt spid="111"/>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wipe(left)">
                                      <p:cBhvr>
                                        <p:cTn id="21" dur="750"/>
                                        <p:tgtEl>
                                          <p:spTgt spid="112"/>
                                        </p:tgtEl>
                                      </p:cBhvr>
                                    </p:animEffect>
                                  </p:childTnLst>
                                </p:cTn>
                              </p:par>
                            </p:childTnLst>
                          </p:cTn>
                        </p:par>
                        <p:par>
                          <p:cTn id="22" fill="hold">
                            <p:stCondLst>
                              <p:cond delay="2500"/>
                            </p:stCondLst>
                            <p:childTnLst>
                              <p:par>
                                <p:cTn id="23" presetID="22" presetClass="entr" presetSubtype="1" fill="hold" grpId="0" nodeType="afterEffect">
                                  <p:stCondLst>
                                    <p:cond delay="0"/>
                                  </p:stCondLst>
                                  <p:iterate type="lt">
                                    <p:tmPct val="10000"/>
                                  </p:iterate>
                                  <p:childTnLst>
                                    <p:set>
                                      <p:cBhvr>
                                        <p:cTn id="24" dur="1" fill="hold">
                                          <p:stCondLst>
                                            <p:cond delay="0"/>
                                          </p:stCondLst>
                                        </p:cTn>
                                        <p:tgtEl>
                                          <p:spTgt spid="22"/>
                                        </p:tgtEl>
                                        <p:attrNameLst>
                                          <p:attrName>style.visibility</p:attrName>
                                        </p:attrNameLst>
                                      </p:cBhvr>
                                      <p:to>
                                        <p:strVal val="visible"/>
                                      </p:to>
                                    </p:set>
                                    <p:animEffect transition="in" filter="wipe(up)">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autoUpdateAnimBg="0"/>
      <p:bldP spid="110" grpId="0" autoUpdateAnimBg="0"/>
      <p:bldP spid="111" grpId="0" animBg="1" autoUpdateAnimBg="0"/>
      <p:bldP spid="112" grpId="0" autoUpdateAnimBg="0"/>
      <p:bldP spid="22" grpId="0" autoUpdateAnimBg="0"/>
    </p:bld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696</Words>
  <Application>Microsoft Office PowerPoint</Application>
  <PresentationFormat>宽屏</PresentationFormat>
  <Paragraphs>86</Paragraphs>
  <Slides>11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等线</vt:lpstr>
      <vt:lpstr>仿宋</vt:lpstr>
      <vt:lpstr>华文细黑</vt:lpstr>
      <vt:lpstr>楷体</vt:lpstr>
      <vt:lpstr>Arial</vt:lpstr>
      <vt:lpstr>Arial Black</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senry gee</dc:creator>
  <cp:lastModifiedBy>小洋 陈</cp:lastModifiedBy>
  <cp:revision>64</cp:revision>
  <dcterms:created xsi:type="dcterms:W3CDTF">2015-05-08T01:08:00Z</dcterms:created>
  <dcterms:modified xsi:type="dcterms:W3CDTF">2018-12-14T02:22:08Z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